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9" r:id="rId4"/>
    <p:sldId id="287" r:id="rId5"/>
    <p:sldId id="288" r:id="rId6"/>
    <p:sldId id="289" r:id="rId7"/>
    <p:sldId id="301" r:id="rId8"/>
    <p:sldId id="290" r:id="rId9"/>
    <p:sldId id="291" r:id="rId10"/>
    <p:sldId id="292" r:id="rId11"/>
    <p:sldId id="293" r:id="rId12"/>
    <p:sldId id="294" r:id="rId13"/>
    <p:sldId id="295" r:id="rId14"/>
    <p:sldId id="296" r:id="rId15"/>
    <p:sldId id="297" r:id="rId16"/>
    <p:sldId id="298" r:id="rId17"/>
    <p:sldId id="300" r:id="rId18"/>
    <p:sldId id="302" r:id="rId19"/>
    <p:sldId id="303" r:id="rId20"/>
    <p:sldId id="30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5044EC"/>
    <a:srgbClr val="EBD5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529727-B450-4269-80E0-B125B61D7209}" type="datetimeFigureOut">
              <a:rPr lang="en-GB" smtClean="0"/>
              <a:t>12/05/2020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655031-2D9B-4AC5-8E42-94FE7EBFD2B0}" type="slidenum">
              <a:rPr lang="en-GB" smtClean="0"/>
              <a:t>‹#›</a:t>
            </a:fld>
            <a:endParaRPr lang="en-GB"/>
          </a:p>
        </p:txBody>
      </p:sp>
    </p:spTree>
    <p:extLst>
      <p:ext uri="{BB962C8B-B14F-4D97-AF65-F5344CB8AC3E}">
        <p14:creationId xmlns:p14="http://schemas.microsoft.com/office/powerpoint/2010/main" val="1589947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F68B02-9639-4FAA-9173-9DA6616449B4}" type="slidenum">
              <a:rPr lang="en-GB" altLang="en-US"/>
              <a:pPr>
                <a:spcBef>
                  <a:spcPct val="0"/>
                </a:spcBef>
              </a:pPr>
              <a:t>5</a:t>
            </a:fld>
            <a:endParaRPr lang="en-GB"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6025634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5F7A74C-6970-41FD-94FD-47258CA50CA5}" type="slidenum">
              <a:rPr lang="en-GB" altLang="en-US"/>
              <a:pPr>
                <a:spcBef>
                  <a:spcPct val="0"/>
                </a:spcBef>
              </a:pPr>
              <a:t>6</a:t>
            </a:fld>
            <a:endParaRPr lang="en-GB"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92122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306EAA6-8F02-44F5-BC73-DE20D1A2E5F2}" type="slidenum">
              <a:rPr lang="en-GB" altLang="en-US"/>
              <a:pPr>
                <a:spcBef>
                  <a:spcPct val="0"/>
                </a:spcBef>
              </a:pPr>
              <a:t>9</a:t>
            </a:fld>
            <a:endParaRPr lang="en-GB" alt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010314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a:noFill/>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3882562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1676297-44EB-4475-9A01-B6501ED726CE}" type="slidenum">
              <a:rPr lang="en-GB" altLang="en-US"/>
              <a:pPr>
                <a:spcBef>
                  <a:spcPct val="0"/>
                </a:spcBef>
              </a:pPr>
              <a:t>12</a:t>
            </a:fld>
            <a:endParaRPr lang="en-GB" altLang="en-US"/>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9480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063797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04771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806718B-C1B1-4623-9235-2FDECC37E0B4}"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288586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806718B-C1B1-4623-9235-2FDECC37E0B4}"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095764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806718B-C1B1-4623-9235-2FDECC37E0B4}"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893533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806718B-C1B1-4623-9235-2FDECC37E0B4}"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786087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06718B-C1B1-4623-9235-2FDECC37E0B4}"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927607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06718B-C1B1-4623-9235-2FDECC37E0B4}"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973612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06718B-C1B1-4623-9235-2FDECC37E0B4}"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87897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887512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42023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06718B-C1B1-4623-9235-2FDECC37E0B4}" type="datetimeFigureOut">
              <a:rPr lang="en-GB" smtClean="0"/>
              <a:t>12/05/2020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AF49-32B5-455E-96A7-A0E19C937606}" type="slidenum">
              <a:rPr lang="en-GB" smtClean="0"/>
              <a:t>‹#›</a:t>
            </a:fld>
            <a:endParaRPr lang="en-GB"/>
          </a:p>
        </p:txBody>
      </p:sp>
    </p:spTree>
    <p:extLst>
      <p:ext uri="{BB962C8B-B14F-4D97-AF65-F5344CB8AC3E}">
        <p14:creationId xmlns:p14="http://schemas.microsoft.com/office/powerpoint/2010/main" val="1879151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uiWZXLsdE9w"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uiWZXLsdE9w" TargetMode="Externa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png"/><Relationship Id="rId7" Type="http://schemas.openxmlformats.org/officeDocument/2006/relationships/hyperlink" Target="http://upload.wikimedia.org/wikipedia/commons/8/87/Trees_8.jp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upload.wikimedia.org/wikipedia/commons/0/06/Bajsp%C3%A5se.jpg" TargetMode="Externa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upload.wikimedia.org/wikipedia/commons/4/44/Ostia-Toilets.JPG"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hyperlink" Target="http://upload.wikimedia.org/wikipedia/commons/f/f7/Decorative_toilet_seat.jpg"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upload.wikimedia.org/wikipedia/commons/8/87/Trees_8.jp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upload.wikimedia.org/wikipedia/commons/0/06/Bajsp%C3%A5se.jpg"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7574136" y="107908"/>
            <a:ext cx="4106074" cy="2846487"/>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smtClean="0"/>
              <a:t>This slide is just for the leaders </a:t>
            </a:r>
          </a:p>
          <a:p>
            <a:r>
              <a:rPr lang="en-GB" sz="2800" dirty="0" smtClean="0"/>
              <a:t>to get the class or family worship ready</a:t>
            </a:r>
            <a:endParaRPr lang="en-GB" sz="2800" dirty="0"/>
          </a:p>
        </p:txBody>
      </p:sp>
      <p:sp>
        <p:nvSpPr>
          <p:cNvPr id="2" name="Rectangle 1"/>
          <p:cNvSpPr/>
          <p:nvPr/>
        </p:nvSpPr>
        <p:spPr>
          <a:xfrm>
            <a:off x="652914" y="531107"/>
            <a:ext cx="9417386" cy="4401205"/>
          </a:xfrm>
          <a:prstGeom prst="rect">
            <a:avLst/>
          </a:prstGeom>
        </p:spPr>
        <p:txBody>
          <a:bodyPr wrap="none">
            <a:spAutoFit/>
          </a:bodyPr>
          <a:lstStyle/>
          <a:p>
            <a:r>
              <a:rPr lang="en-GB" sz="2800" b="1" dirty="0" smtClean="0">
                <a:solidFill>
                  <a:schemeClr val="tx2">
                    <a:lumMod val="75000"/>
                  </a:schemeClr>
                </a:solidFill>
                <a:latin typeface="Arial" panose="020B0604020202020204" pitchFamily="34" charset="0"/>
                <a:ea typeface="Times New Roman" panose="02020603050405020304" pitchFamily="18" charset="0"/>
                <a:cs typeface="Arial" panose="020B0604020202020204" pitchFamily="34" charset="0"/>
              </a:rPr>
              <a:t>For this worship, </a:t>
            </a:r>
          </a:p>
          <a:p>
            <a:r>
              <a:rPr lang="en-GB" sz="2800" b="1" dirty="0" smtClean="0">
                <a:solidFill>
                  <a:schemeClr val="tx2">
                    <a:lumMod val="75000"/>
                  </a:schemeClr>
                </a:solidFill>
                <a:latin typeface="Arial" panose="020B0604020202020204" pitchFamily="34" charset="0"/>
                <a:ea typeface="Times New Roman" panose="02020603050405020304" pitchFamily="18" charset="0"/>
                <a:cs typeface="Arial" panose="020B0604020202020204" pitchFamily="34" charset="0"/>
              </a:rPr>
              <a:t>you will need to get ready</a:t>
            </a:r>
          </a:p>
          <a:p>
            <a:pPr algn="ctr"/>
            <a:endParaRPr lang="en-GB" sz="2800" dirty="0" smtClean="0">
              <a:latin typeface="Arial" panose="020B0604020202020204" pitchFamily="34" charset="0"/>
            </a:endParaRPr>
          </a:p>
          <a:p>
            <a:r>
              <a:rPr lang="en-GB" sz="2800" dirty="0" smtClean="0">
                <a:latin typeface="Arial" panose="020B0604020202020204" pitchFamily="34" charset="0"/>
              </a:rPr>
              <a:t>The blessing song </a:t>
            </a:r>
          </a:p>
          <a:p>
            <a:r>
              <a:rPr lang="en-GB" sz="2800" dirty="0" smtClean="0">
                <a:hlinkClick r:id="rId2"/>
              </a:rPr>
              <a:t>ttps</a:t>
            </a:r>
            <a:r>
              <a:rPr lang="en-GB" sz="2800" dirty="0">
                <a:hlinkClick r:id="rId2"/>
              </a:rPr>
              <a:t>://</a:t>
            </a:r>
            <a:r>
              <a:rPr lang="en-GB" sz="2800" dirty="0" smtClean="0">
                <a:hlinkClick r:id="rId2"/>
              </a:rPr>
              <a:t>www.youtube.com/watch?v=uiWZXLsdE9w</a:t>
            </a:r>
            <a:endParaRPr lang="en-GB" sz="2800" dirty="0" smtClean="0"/>
          </a:p>
          <a:p>
            <a:endParaRPr lang="en-GB" sz="2800" dirty="0">
              <a:latin typeface="Arial" panose="020B0604020202020204" pitchFamily="34" charset="0"/>
            </a:endParaRPr>
          </a:p>
          <a:p>
            <a:r>
              <a:rPr lang="en-GB" sz="2800" dirty="0" smtClean="0">
                <a:latin typeface="Arial" panose="020B0604020202020204" pitchFamily="34" charset="0"/>
              </a:rPr>
              <a:t>Your favourite limerick if you know any.</a:t>
            </a:r>
          </a:p>
          <a:p>
            <a:r>
              <a:rPr lang="en-GB" sz="2800" dirty="0" smtClean="0">
                <a:latin typeface="Arial" panose="020B0604020202020204" pitchFamily="34" charset="0"/>
              </a:rPr>
              <a:t> </a:t>
            </a:r>
          </a:p>
          <a:p>
            <a:r>
              <a:rPr lang="en-GB" sz="2800" dirty="0" smtClean="0">
                <a:latin typeface="Arial" panose="020B0604020202020204" pitchFamily="34" charset="0"/>
              </a:rPr>
              <a:t>A small tied plastic bag to throw later with bits of paper in. </a:t>
            </a:r>
            <a:endParaRPr lang="en-GB" sz="2800" dirty="0">
              <a:latin typeface="Arial" panose="020B0604020202020204" pitchFamily="34" charset="0"/>
            </a:endParaRPr>
          </a:p>
          <a:p>
            <a:r>
              <a:rPr lang="en-GB" sz="2800" b="1" dirty="0" smtClean="0">
                <a:solidFill>
                  <a:schemeClr val="bg1"/>
                </a:solidFill>
                <a:latin typeface="Arial" panose="020B0604020202020204" pitchFamily="34" charset="0"/>
                <a:ea typeface="Times New Roman" panose="02020603050405020304" pitchFamily="18" charset="0"/>
                <a:cs typeface="Arial" panose="020B0604020202020204" pitchFamily="34" charset="0"/>
              </a:rPr>
              <a:t>:</a:t>
            </a:r>
          </a:p>
        </p:txBody>
      </p:sp>
      <p:sp>
        <p:nvSpPr>
          <p:cNvPr id="4" name="AutoShape 2" descr="Church PowerPoint Template: Fruits of the Spirit - SermonCentral.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05137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08" y="171982"/>
            <a:ext cx="10757647" cy="1631216"/>
          </a:xfrm>
          <a:prstGeom prst="rect">
            <a:avLst/>
          </a:prstGeom>
        </p:spPr>
        <p:txBody>
          <a:bodyPr wrap="square">
            <a:spAutoFit/>
          </a:bodyPr>
          <a:lstStyle/>
          <a:p>
            <a:pPr algn="ct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Welcome to Summer term #6 </a:t>
            </a:r>
          </a:p>
          <a:p>
            <a:pPr algn="ct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Class or Family worship</a:t>
            </a:r>
          </a:p>
          <a:p>
            <a:endParaRPr lang="en-GB" i="1" u="sng" dirty="0">
              <a:latin typeface="Arial" panose="020B0604020202020204" pitchFamily="34" charset="0"/>
              <a:cs typeface="Arial" panose="020B0604020202020204" pitchFamily="34" charset="0"/>
            </a:endParaRPr>
          </a:p>
          <a:p>
            <a:endParaRPr lang="en-GB" b="1" dirty="0" smtClean="0">
              <a:latin typeface="Arial" panose="020B0604020202020204" pitchFamily="34" charset="0"/>
              <a:ea typeface="Times New Roman" panose="02020603050405020304" pitchFamily="18" charset="0"/>
              <a:cs typeface="Arial" panose="020B0604020202020204" pitchFamily="34" charset="0"/>
            </a:endParaRPr>
          </a:p>
        </p:txBody>
      </p:sp>
      <p:sp>
        <p:nvSpPr>
          <p:cNvPr id="3" name="Rectangle 2"/>
          <p:cNvSpPr/>
          <p:nvPr/>
        </p:nvSpPr>
        <p:spPr>
          <a:xfrm>
            <a:off x="636402" y="4611231"/>
            <a:ext cx="11055925" cy="2431435"/>
          </a:xfrm>
          <a:prstGeom prst="rect">
            <a:avLst/>
          </a:prstGeom>
        </p:spPr>
        <p:txBody>
          <a:bodyPr wrap="square">
            <a:spAutoFit/>
          </a:bodyPr>
          <a:lstStyle/>
          <a:p>
            <a:pPr algn="ctr"/>
            <a:r>
              <a:rPr lang="en-GB" sz="3200" dirty="0" smtClean="0">
                <a:latin typeface="Arial" panose="020B0604020202020204" pitchFamily="34" charset="0"/>
                <a:ea typeface="Times New Roman" panose="02020603050405020304" pitchFamily="18" charset="0"/>
              </a:rPr>
              <a:t>Today we will be </a:t>
            </a:r>
            <a:r>
              <a:rPr lang="en-GB" sz="3200" dirty="0"/>
              <a:t>Curious and </a:t>
            </a:r>
            <a:r>
              <a:rPr lang="en-GB" sz="3200" dirty="0" smtClean="0"/>
              <a:t>Reflective</a:t>
            </a:r>
            <a:r>
              <a:rPr lang="en-GB" sz="3200" dirty="0">
                <a:latin typeface="Arial" panose="020B0604020202020204" pitchFamily="34" charset="0"/>
              </a:rPr>
              <a:t>.</a:t>
            </a:r>
            <a:r>
              <a:rPr lang="en-GB" sz="3200" dirty="0" smtClean="0">
                <a:latin typeface="Arial" panose="020B0604020202020204" pitchFamily="34" charset="0"/>
              </a:rPr>
              <a:t> </a:t>
            </a:r>
          </a:p>
          <a:p>
            <a:pPr algn="ctr"/>
            <a:r>
              <a:rPr lang="en-GB" sz="3200" dirty="0" smtClean="0">
                <a:latin typeface="Arial" panose="020B0604020202020204" pitchFamily="34" charset="0"/>
              </a:rPr>
              <a:t>We will find out how we are helping God to change lives.</a:t>
            </a:r>
          </a:p>
          <a:p>
            <a:pPr algn="ctr"/>
            <a:r>
              <a:rPr lang="en-GB" sz="3200" dirty="0" smtClean="0">
                <a:latin typeface="Arial" panose="020B0604020202020204" pitchFamily="34" charset="0"/>
              </a:rPr>
              <a:t>Let’s sing a blessing with children around the world…</a:t>
            </a:r>
          </a:p>
          <a:p>
            <a:pPr algn="ctr"/>
            <a:r>
              <a:rPr lang="en-GB" sz="2800" dirty="0">
                <a:hlinkClick r:id="rId2"/>
              </a:rPr>
              <a:t>https://www.youtube.com/watch?v=uiWZXLsdE9w</a:t>
            </a:r>
            <a:endParaRPr lang="en-GB" sz="2800" dirty="0" smtClean="0">
              <a:latin typeface="Arial" panose="020B0604020202020204" pitchFamily="34" charset="0"/>
            </a:endParaRPr>
          </a:p>
          <a:p>
            <a:pPr>
              <a:spcAft>
                <a:spcPts val="0"/>
              </a:spcAft>
            </a:pPr>
            <a:r>
              <a:rPr lang="en-GB" sz="2800" dirty="0" smtClean="0">
                <a:latin typeface="Arial" panose="020B0604020202020204" pitchFamily="34" charset="0"/>
                <a:ea typeface="Times New Roman" panose="02020603050405020304" pitchFamily="18" charset="0"/>
              </a:rPr>
              <a:t>                 </a:t>
            </a:r>
            <a:endParaRPr lang="en-GB" sz="6000" i="1" dirty="0">
              <a:effectLst/>
              <a:latin typeface="Times New Roman" panose="02020603050405020304" pitchFamily="18" charset="0"/>
              <a:ea typeface="Times New Roman" panose="02020603050405020304" pitchFamily="18" charset="0"/>
            </a:endParaRPr>
          </a:p>
        </p:txBody>
      </p:sp>
      <p:sp>
        <p:nvSpPr>
          <p:cNvPr id="4" name="AutoShape 2" descr="Children's Ministry Resources Amid COVID-19 - BGAV - Baptis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Children's Ministry Resources Amid COVID-19 - BGAV - Baptist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636402" y="1470033"/>
            <a:ext cx="4415283" cy="2728762"/>
          </a:xfrm>
          <a:prstGeom prst="rect">
            <a:avLst/>
          </a:prstGeom>
        </p:spPr>
      </p:pic>
      <p:pic>
        <p:nvPicPr>
          <p:cNvPr id="7" name="Picture 6" descr="Children Praying Parent Home Family Pray Stock Photo (Edit Now ..."/>
          <p:cNvPicPr>
            <a:picLocks noChangeAspect="1" noChangeArrowheads="1"/>
          </p:cNvPicPr>
          <p:nvPr/>
        </p:nvPicPr>
        <p:blipFill rotWithShape="1">
          <a:blip r:embed="rId4">
            <a:extLst>
              <a:ext uri="{28A0092B-C50C-407E-A947-70E740481C1C}">
                <a14:useLocalDpi xmlns:a14="http://schemas.microsoft.com/office/drawing/2010/main" val="0"/>
              </a:ext>
            </a:extLst>
          </a:blip>
          <a:srcRect b="13069"/>
          <a:stretch/>
        </p:blipFill>
        <p:spPr bwMode="auto">
          <a:xfrm>
            <a:off x="5821324" y="1470033"/>
            <a:ext cx="5746381" cy="2728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132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60374" y="1521593"/>
            <a:ext cx="4365625" cy="5034046"/>
          </a:xfrm>
          <a:prstGeom prst="rect">
            <a:avLst/>
          </a:prstGeom>
        </p:spPr>
      </p:pic>
      <p:sp>
        <p:nvSpPr>
          <p:cNvPr id="2" name="TextBox 1"/>
          <p:cNvSpPr txBox="1"/>
          <p:nvPr/>
        </p:nvSpPr>
        <p:spPr>
          <a:xfrm>
            <a:off x="460374" y="434493"/>
            <a:ext cx="8154649" cy="2215991"/>
          </a:xfrm>
          <a:prstGeom prst="rect">
            <a:avLst/>
          </a:prstGeom>
          <a:noFill/>
        </p:spPr>
        <p:txBody>
          <a:bodyPr wrap="square" rtlCol="0">
            <a:spAutoFit/>
          </a:bodyPr>
          <a:lstStyle/>
          <a:p>
            <a:r>
              <a:rPr lang="en-GB" dirty="0"/>
              <a:t> </a:t>
            </a:r>
            <a:r>
              <a:rPr lang="en-GB" sz="4000" dirty="0" smtClean="0"/>
              <a:t>Let’s start with a limerick </a:t>
            </a:r>
          </a:p>
          <a:p>
            <a:r>
              <a:rPr lang="en-GB" sz="4000" dirty="0" smtClean="0"/>
              <a:t>For National Limerick day!</a:t>
            </a:r>
          </a:p>
          <a:p>
            <a:endParaRPr lang="en-GB" sz="4000" dirty="0" smtClean="0"/>
          </a:p>
          <a:p>
            <a:r>
              <a:rPr lang="en-GB" dirty="0" smtClean="0"/>
              <a:t>.</a:t>
            </a:r>
            <a:endParaRPr lang="en-GB" i="1" dirty="0"/>
          </a:p>
        </p:txBody>
      </p:sp>
      <p:sp>
        <p:nvSpPr>
          <p:cNvPr id="4" name="AutoShape 2" descr="Illlustration Friday: journey | Poetry for kid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lllustration Friday: journey | Poetry for kid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p:cNvSpPr txBox="1"/>
          <p:nvPr/>
        </p:nvSpPr>
        <p:spPr>
          <a:xfrm>
            <a:off x="6608141" y="3733424"/>
            <a:ext cx="5046315" cy="1908215"/>
          </a:xfrm>
          <a:prstGeom prst="rect">
            <a:avLst/>
          </a:prstGeom>
          <a:noFill/>
        </p:spPr>
        <p:txBody>
          <a:bodyPr wrap="square" rtlCol="0">
            <a:spAutoFit/>
          </a:bodyPr>
          <a:lstStyle/>
          <a:p>
            <a:r>
              <a:rPr lang="en-GB" sz="2000" dirty="0" smtClean="0">
                <a:latin typeface="Comic Sans MS" panose="030F0702030302020204" pitchFamily="66" charset="0"/>
              </a:rPr>
              <a:t>There once was a boy from </a:t>
            </a:r>
            <a:r>
              <a:rPr lang="en-GB" sz="2000" dirty="0" err="1" smtClean="0">
                <a:latin typeface="Comic Sans MS" panose="030F0702030302020204" pitchFamily="66" charset="0"/>
              </a:rPr>
              <a:t>Boscombe</a:t>
            </a:r>
            <a:r>
              <a:rPr lang="en-GB" sz="2000" dirty="0" smtClean="0">
                <a:latin typeface="Comic Sans MS" panose="030F0702030302020204" pitchFamily="66" charset="0"/>
              </a:rPr>
              <a:t>,</a:t>
            </a:r>
          </a:p>
          <a:p>
            <a:r>
              <a:rPr lang="en-GB" sz="2000" dirty="0" smtClean="0">
                <a:latin typeface="Comic Sans MS" panose="030F0702030302020204" pitchFamily="66" charset="0"/>
              </a:rPr>
              <a:t>Who said, “To school I will not come.”</a:t>
            </a:r>
          </a:p>
          <a:p>
            <a:r>
              <a:rPr lang="en-GB" sz="2000" dirty="0">
                <a:latin typeface="Comic Sans MS" panose="030F0702030302020204" pitchFamily="66" charset="0"/>
              </a:rPr>
              <a:t>F</a:t>
            </a:r>
            <a:r>
              <a:rPr lang="en-GB" sz="2000" dirty="0" smtClean="0">
                <a:latin typeface="Comic Sans MS" panose="030F0702030302020204" pitchFamily="66" charset="0"/>
              </a:rPr>
              <a:t>ive weeks without mates, </a:t>
            </a:r>
          </a:p>
          <a:p>
            <a:r>
              <a:rPr lang="en-GB" sz="2000" dirty="0" smtClean="0">
                <a:latin typeface="Comic Sans MS" panose="030F0702030302020204" pitchFamily="66" charset="0"/>
              </a:rPr>
              <a:t>He thought school would be great, </a:t>
            </a:r>
          </a:p>
          <a:p>
            <a:r>
              <a:rPr lang="en-GB" sz="2000" dirty="0" smtClean="0">
                <a:latin typeface="Comic Sans MS" panose="030F0702030302020204" pitchFamily="66" charset="0"/>
              </a:rPr>
              <a:t>He said, I think school is awesome!</a:t>
            </a:r>
          </a:p>
          <a:p>
            <a:r>
              <a:rPr lang="en-GB" dirty="0" smtClean="0"/>
              <a:t> </a:t>
            </a:r>
            <a:endParaRPr lang="en-GB" dirty="0"/>
          </a:p>
        </p:txBody>
      </p:sp>
      <p:sp>
        <p:nvSpPr>
          <p:cNvPr id="8" name="AutoShape 6" descr="Infant school's Christian message praised | Bournemouth Ech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3"/>
          <a:stretch>
            <a:fillRect/>
          </a:stretch>
        </p:blipFill>
        <p:spPr>
          <a:xfrm>
            <a:off x="6706055" y="579100"/>
            <a:ext cx="4281799" cy="2938800"/>
          </a:xfrm>
          <a:prstGeom prst="rect">
            <a:avLst/>
          </a:prstGeom>
        </p:spPr>
      </p:pic>
      <p:sp>
        <p:nvSpPr>
          <p:cNvPr id="10" name="Rectangle 9"/>
          <p:cNvSpPr/>
          <p:nvPr/>
        </p:nvSpPr>
        <p:spPr>
          <a:xfrm>
            <a:off x="6346411" y="5609505"/>
            <a:ext cx="4948406" cy="461665"/>
          </a:xfrm>
          <a:prstGeom prst="rect">
            <a:avLst/>
          </a:prstGeom>
        </p:spPr>
        <p:txBody>
          <a:bodyPr wrap="none">
            <a:spAutoFit/>
          </a:bodyPr>
          <a:lstStyle/>
          <a:p>
            <a:r>
              <a:rPr lang="en-GB" sz="2400" dirty="0"/>
              <a:t>Make one for someone in your </a:t>
            </a:r>
            <a:r>
              <a:rPr lang="en-GB" sz="2400" dirty="0" smtClean="0"/>
              <a:t>family!</a:t>
            </a:r>
            <a:endParaRPr lang="en-GB" sz="2400" dirty="0"/>
          </a:p>
        </p:txBody>
      </p:sp>
    </p:spTree>
    <p:extLst>
      <p:ext uri="{BB962C8B-B14F-4D97-AF65-F5344CB8AC3E}">
        <p14:creationId xmlns:p14="http://schemas.microsoft.com/office/powerpoint/2010/main" val="24290108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7974" y="312738"/>
            <a:ext cx="11718925" cy="5539978"/>
          </a:xfrm>
          <a:prstGeom prst="rect">
            <a:avLst/>
          </a:prstGeom>
          <a:noFill/>
        </p:spPr>
        <p:txBody>
          <a:bodyPr wrap="square" rtlCol="0">
            <a:spAutoFit/>
          </a:bodyPr>
          <a:lstStyle/>
          <a:p>
            <a:r>
              <a:rPr lang="en-GB" dirty="0"/>
              <a:t> </a:t>
            </a:r>
            <a:endParaRPr lang="en-GB" sz="2800" dirty="0" smtClean="0">
              <a:latin typeface="Comic Sans MS" panose="030F0702030302020204" pitchFamily="66" charset="0"/>
            </a:endParaRPr>
          </a:p>
          <a:p>
            <a:r>
              <a:rPr lang="en-GB" sz="2800" dirty="0" smtClean="0">
                <a:latin typeface="Comic Sans MS" panose="030F0702030302020204" pitchFamily="66" charset="0"/>
              </a:rPr>
              <a:t>In Acts </a:t>
            </a:r>
            <a:r>
              <a:rPr lang="en-GB" sz="2800" dirty="0">
                <a:latin typeface="Comic Sans MS" panose="030F0702030302020204" pitchFamily="66" charset="0"/>
              </a:rPr>
              <a:t>3 </a:t>
            </a:r>
            <a:r>
              <a:rPr lang="en-GB" sz="2800" dirty="0" smtClean="0">
                <a:latin typeface="Comic Sans MS" panose="030F0702030302020204" pitchFamily="66" charset="0"/>
              </a:rPr>
              <a:t>in the Bible, two of Jesus’ friends, Peter and John met a man. </a:t>
            </a:r>
          </a:p>
          <a:p>
            <a:r>
              <a:rPr lang="en-GB" sz="2800" dirty="0" smtClean="0">
                <a:latin typeface="Comic Sans MS" panose="030F0702030302020204" pitchFamily="66" charset="0"/>
              </a:rPr>
              <a:t>The man had not walked since he was a child.</a:t>
            </a:r>
          </a:p>
          <a:p>
            <a:r>
              <a:rPr lang="en-GB" sz="2800" dirty="0" smtClean="0">
                <a:latin typeface="Comic Sans MS" panose="030F0702030302020204" pitchFamily="66" charset="0"/>
              </a:rPr>
              <a:t>Peter and John had no money to give him but they prayed he would be able to walk.</a:t>
            </a:r>
          </a:p>
          <a:p>
            <a:r>
              <a:rPr lang="en-GB" sz="2800" dirty="0" smtClean="0">
                <a:latin typeface="Comic Sans MS" panose="030F0702030302020204" pitchFamily="66" charset="0"/>
              </a:rPr>
              <a:t>He walked </a:t>
            </a:r>
          </a:p>
          <a:p>
            <a:r>
              <a:rPr lang="en-GB" sz="2800" dirty="0" smtClean="0">
                <a:latin typeface="Comic Sans MS" panose="030F0702030302020204" pitchFamily="66" charset="0"/>
              </a:rPr>
              <a:t>because they prayed!</a:t>
            </a:r>
          </a:p>
          <a:p>
            <a:r>
              <a:rPr lang="en-GB" sz="2800" dirty="0" smtClean="0">
                <a:latin typeface="Comic Sans MS" panose="030F0702030302020204" pitchFamily="66" charset="0"/>
              </a:rPr>
              <a:t>Hooray</a:t>
            </a:r>
            <a:r>
              <a:rPr lang="en-GB" sz="2800" dirty="0" smtClean="0">
                <a:latin typeface="Comic Sans MS" panose="030F0702030302020204" pitchFamily="66" charset="0"/>
              </a:rPr>
              <a:t>!</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Wouldn’t it be great </a:t>
            </a:r>
          </a:p>
          <a:p>
            <a:r>
              <a:rPr lang="en-GB" sz="2800" dirty="0" smtClean="0">
                <a:latin typeface="Comic Sans MS" panose="030F0702030302020204" pitchFamily="66" charset="0"/>
              </a:rPr>
              <a:t>to make a difference </a:t>
            </a:r>
          </a:p>
          <a:p>
            <a:r>
              <a:rPr lang="en-GB" sz="2800" dirty="0" smtClean="0">
                <a:latin typeface="Comic Sans MS" panose="030F0702030302020204" pitchFamily="66" charset="0"/>
              </a:rPr>
              <a:t>to someone else… well we did!</a:t>
            </a:r>
            <a:endParaRPr lang="en-GB" sz="2800" i="1" dirty="0">
              <a:latin typeface="Comic Sans MS" panose="030F0702030302020204" pitchFamily="66" charset="0"/>
            </a:endParaRPr>
          </a:p>
        </p:txBody>
      </p:sp>
      <p:sp>
        <p:nvSpPr>
          <p:cNvPr id="4" name="AutoShape 2" descr="Illlustration Friday: journey | Poetry for kid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lllustration Friday: journey | Poetry for kid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stretch>
            <a:fillRect/>
          </a:stretch>
        </p:blipFill>
        <p:spPr>
          <a:xfrm>
            <a:off x="5341054" y="2540000"/>
            <a:ext cx="6570134" cy="3695700"/>
          </a:xfrm>
          <a:prstGeom prst="rect">
            <a:avLst/>
          </a:prstGeom>
        </p:spPr>
      </p:pic>
    </p:spTree>
    <p:extLst>
      <p:ext uri="{BB962C8B-B14F-4D97-AF65-F5344CB8AC3E}">
        <p14:creationId xmlns:p14="http://schemas.microsoft.com/office/powerpoint/2010/main" val="34803070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4"/>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70B05E0F-B97B-48C3-8C80-A7087C791829}" type="slidenum">
              <a:rPr lang="en-GB" altLang="en-US" sz="1800">
                <a:solidFill>
                  <a:schemeClr val="bg1"/>
                </a:solidFill>
              </a:rPr>
              <a:pPr>
                <a:spcBef>
                  <a:spcPct val="0"/>
                </a:spcBef>
                <a:buClrTx/>
                <a:buFontTx/>
                <a:buNone/>
              </a:pPr>
              <a:t>5</a:t>
            </a:fld>
            <a:endParaRPr lang="en-GB" altLang="en-US" sz="1800">
              <a:solidFill>
                <a:schemeClr val="bg1"/>
              </a:solidFill>
            </a:endParaRPr>
          </a:p>
        </p:txBody>
      </p:sp>
      <p:sp>
        <p:nvSpPr>
          <p:cNvPr id="3075" name="Rectangle 16"/>
          <p:cNvSpPr>
            <a:spLocks noChangeArrowheads="1"/>
          </p:cNvSpPr>
          <p:nvPr/>
        </p:nvSpPr>
        <p:spPr bwMode="auto">
          <a:xfrm>
            <a:off x="1524000" y="0"/>
            <a:ext cx="9144000" cy="6858000"/>
          </a:xfrm>
          <a:prstGeom prst="rect">
            <a:avLst/>
          </a:prstGeom>
          <a:solidFill>
            <a:srgbClr val="FF9900"/>
          </a:solidFill>
          <a:ln>
            <a:noFill/>
          </a:ln>
          <a:effectLst/>
          <a:extLs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1800"/>
          </a:p>
        </p:txBody>
      </p:sp>
      <p:sp>
        <p:nvSpPr>
          <p:cNvPr id="3076" name="Rectangle 18"/>
          <p:cNvSpPr>
            <a:spLocks noChangeArrowheads="1"/>
          </p:cNvSpPr>
          <p:nvPr/>
        </p:nvSpPr>
        <p:spPr bwMode="auto">
          <a:xfrm>
            <a:off x="1981200" y="3995738"/>
            <a:ext cx="7532688" cy="103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buFont typeface="Arial" panose="020B0604020202020204" pitchFamily="34" charset="0"/>
              <a:buNone/>
            </a:pPr>
            <a:r>
              <a:rPr lang="en-GB" altLang="en-US" dirty="0" smtClean="0"/>
              <a:t>Thank you to Christian </a:t>
            </a:r>
            <a:r>
              <a:rPr lang="en-GB" altLang="en-US" dirty="0"/>
              <a:t>Aid </a:t>
            </a:r>
            <a:r>
              <a:rPr lang="en-GB" altLang="en-US" dirty="0" smtClean="0"/>
              <a:t>for this information.</a:t>
            </a:r>
            <a:endParaRPr lang="en-GB" altLang="en-US" dirty="0"/>
          </a:p>
        </p:txBody>
      </p:sp>
      <p:sp>
        <p:nvSpPr>
          <p:cNvPr id="3077" name="Rectangle 19"/>
          <p:cNvSpPr>
            <a:spLocks noChangeArrowheads="1"/>
          </p:cNvSpPr>
          <p:nvPr/>
        </p:nvSpPr>
        <p:spPr bwMode="auto">
          <a:xfrm>
            <a:off x="2801938" y="6570664"/>
            <a:ext cx="7561262"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lgn="r" eaLnBrk="1" hangingPunct="1">
              <a:spcBef>
                <a:spcPct val="0"/>
              </a:spcBef>
              <a:buClrTx/>
              <a:buFontTx/>
              <a:buNone/>
            </a:pPr>
            <a:endParaRPr lang="en-US" altLang="en-US" sz="1000">
              <a:solidFill>
                <a:srgbClr val="FF0000"/>
              </a:solidFill>
            </a:endParaRPr>
          </a:p>
        </p:txBody>
      </p:sp>
      <p:pic>
        <p:nvPicPr>
          <p:cNvPr id="3078" name="Picture 20" descr="PO r&amp;b vertical sma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29800" y="175260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1" descr="PO r&amp;b vertic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44126" y="381001"/>
            <a:ext cx="2952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22" descr="CA_red_RG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1" y="5867401"/>
            <a:ext cx="1273175"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Rectangle 2"/>
          <p:cNvSpPr>
            <a:spLocks noGrp="1" noChangeArrowheads="1"/>
          </p:cNvSpPr>
          <p:nvPr>
            <p:ph type="ctrTitle"/>
          </p:nvPr>
        </p:nvSpPr>
        <p:spPr>
          <a:xfrm>
            <a:off x="1981200" y="2205038"/>
            <a:ext cx="8229600" cy="1223962"/>
          </a:xfrm>
          <a:noFill/>
        </p:spPr>
        <p:txBody>
          <a:bodyPr vert="horz" lIns="0" tIns="0" rIns="0" bIns="0" rtlCol="0" anchor="b">
            <a:normAutofit/>
          </a:bodyPr>
          <a:lstStyle/>
          <a:p>
            <a:pPr eaLnBrk="1" hangingPunct="1">
              <a:lnSpc>
                <a:spcPct val="80000"/>
              </a:lnSpc>
            </a:pPr>
            <a:r>
              <a:rPr lang="en-GB" altLang="en-US" sz="6600"/>
              <a:t>Toilet troubles</a:t>
            </a:r>
            <a:endParaRPr lang="en-GB" altLang="en-US" smtClean="0"/>
          </a:p>
        </p:txBody>
      </p:sp>
    </p:spTree>
    <p:extLst>
      <p:ext uri="{BB962C8B-B14F-4D97-AF65-F5344CB8AC3E}">
        <p14:creationId xmlns:p14="http://schemas.microsoft.com/office/powerpoint/2010/main" val="39135027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F911A6EB-C2E2-4706-AD43-F5F7E5FF5DBB}" type="slidenum">
              <a:rPr lang="en-GB" altLang="en-US" sz="1800">
                <a:solidFill>
                  <a:schemeClr val="bg1"/>
                </a:solidFill>
              </a:rPr>
              <a:pPr>
                <a:spcBef>
                  <a:spcPct val="0"/>
                </a:spcBef>
                <a:buClrTx/>
                <a:buFontTx/>
                <a:buNone/>
              </a:pPr>
              <a:t>6</a:t>
            </a:fld>
            <a:endParaRPr lang="en-GB" altLang="en-US" sz="1800">
              <a:solidFill>
                <a:schemeClr val="bg1"/>
              </a:solidFill>
            </a:endParaRPr>
          </a:p>
        </p:txBody>
      </p:sp>
      <p:sp>
        <p:nvSpPr>
          <p:cNvPr id="5123" name="Rectangle 6"/>
          <p:cNvSpPr>
            <a:spLocks noChangeArrowheads="1"/>
          </p:cNvSpPr>
          <p:nvPr/>
        </p:nvSpPr>
        <p:spPr bwMode="auto">
          <a:xfrm rot="5400000">
            <a:off x="8935245" y="5687220"/>
            <a:ext cx="1919287"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Images:Wikimedia Commons</a:t>
            </a:r>
          </a:p>
        </p:txBody>
      </p:sp>
      <p:pic>
        <p:nvPicPr>
          <p:cNvPr id="5124" name="Picture 10" descr="http://upload.wikimedia.org/wikipedia/commons/thumb/f/fa/Broken_door_lock.JPG/2048px-Broken_door_loc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8" y="722314"/>
            <a:ext cx="3789362" cy="505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8" descr="File:Bajspåse.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64200" y="188913"/>
            <a:ext cx="41148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10" descr="File:Trees 8.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64200" y="3360739"/>
            <a:ext cx="4103688" cy="307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42900" y="6096000"/>
            <a:ext cx="5321300" cy="400110"/>
          </a:xfrm>
          <a:prstGeom prst="rect">
            <a:avLst/>
          </a:prstGeom>
          <a:noFill/>
        </p:spPr>
        <p:txBody>
          <a:bodyPr wrap="square" rtlCol="0">
            <a:spAutoFit/>
          </a:bodyPr>
          <a:lstStyle/>
          <a:p>
            <a:r>
              <a:rPr lang="en-GB" sz="2000" dirty="0" smtClean="0"/>
              <a:t>What do you think these pictures </a:t>
            </a:r>
            <a:r>
              <a:rPr lang="en-GB" sz="2000" smtClean="0"/>
              <a:t>are all about</a:t>
            </a:r>
            <a:r>
              <a:rPr lang="en-GB" sz="2000" dirty="0" smtClean="0"/>
              <a:t>? </a:t>
            </a:r>
            <a:endParaRPr lang="en-GB" sz="2000" dirty="0"/>
          </a:p>
        </p:txBody>
      </p:sp>
    </p:spTree>
    <p:extLst>
      <p:ext uri="{BB962C8B-B14F-4D97-AF65-F5344CB8AC3E}">
        <p14:creationId xmlns:p14="http://schemas.microsoft.com/office/powerpoint/2010/main" val="18065393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Bath Co. Camberley close coupled toilet with wooden soft close seat grey effect se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7975" y="1497012"/>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736600" y="2181225"/>
            <a:ext cx="10515600" cy="1325563"/>
          </a:xfrm>
        </p:spPr>
        <p:txBody>
          <a:bodyPr>
            <a:normAutofit fontScale="90000"/>
          </a:bodyPr>
          <a:lstStyle/>
          <a:p>
            <a:r>
              <a:rPr lang="en-GB" dirty="0" smtClean="0"/>
              <a:t/>
            </a:r>
            <a:br>
              <a:rPr lang="en-GB" dirty="0" smtClean="0"/>
            </a:br>
            <a:r>
              <a:rPr lang="en-GB" dirty="0"/>
              <a:t/>
            </a:r>
            <a:br>
              <a:rPr lang="en-GB" dirty="0"/>
            </a:br>
            <a:r>
              <a:rPr lang="en-GB" dirty="0" smtClean="0"/>
              <a:t>They are all about something we use every day…</a:t>
            </a:r>
            <a:br>
              <a:rPr lang="en-GB" dirty="0" smtClean="0"/>
            </a:br>
            <a:r>
              <a:rPr lang="en-GB" dirty="0" smtClean="0"/>
              <a:t>A toilet!</a:t>
            </a:r>
            <a:br>
              <a:rPr lang="en-GB" dirty="0" smtClean="0"/>
            </a:br>
            <a:r>
              <a:rPr lang="en-GB" dirty="0" smtClean="0"/>
              <a:t/>
            </a:r>
            <a:br>
              <a:rPr lang="en-GB" dirty="0" smtClean="0"/>
            </a:br>
            <a:r>
              <a:rPr lang="en-GB" dirty="0" smtClean="0"/>
              <a:t>Let’s learn </a:t>
            </a:r>
            <a:br>
              <a:rPr lang="en-GB" dirty="0" smtClean="0"/>
            </a:br>
            <a:r>
              <a:rPr lang="en-GB" dirty="0" smtClean="0"/>
              <a:t>a bit</a:t>
            </a:r>
            <a:r>
              <a:rPr lang="en-GB" dirty="0"/>
              <a:t> </a:t>
            </a:r>
            <a:r>
              <a:rPr lang="en-GB" dirty="0" smtClean="0"/>
              <a:t>about </a:t>
            </a:r>
            <a:br>
              <a:rPr lang="en-GB" dirty="0" smtClean="0"/>
            </a:br>
            <a:r>
              <a:rPr lang="en-GB" dirty="0" smtClean="0"/>
              <a:t>how it </a:t>
            </a:r>
            <a:br>
              <a:rPr lang="en-GB" dirty="0" smtClean="0"/>
            </a:br>
            <a:r>
              <a:rPr lang="en-GB" dirty="0" smtClean="0"/>
              <a:t>was invented </a:t>
            </a:r>
            <a:br>
              <a:rPr lang="en-GB" dirty="0" smtClean="0"/>
            </a:br>
            <a:r>
              <a:rPr lang="en-GB" dirty="0" smtClean="0"/>
              <a:t>and discover </a:t>
            </a:r>
            <a:br>
              <a:rPr lang="en-GB" dirty="0" smtClean="0"/>
            </a:br>
            <a:r>
              <a:rPr lang="en-GB" dirty="0" smtClean="0"/>
              <a:t>how </a:t>
            </a:r>
            <a:r>
              <a:rPr lang="en-GB" dirty="0"/>
              <a:t>we have </a:t>
            </a:r>
            <a:r>
              <a:rPr lang="en-GB" dirty="0" smtClean="0"/>
              <a:t/>
            </a:r>
            <a:br>
              <a:rPr lang="en-GB" dirty="0" smtClean="0"/>
            </a:br>
            <a:r>
              <a:rPr lang="en-GB" dirty="0" smtClean="0"/>
              <a:t>made </a:t>
            </a:r>
            <a:r>
              <a:rPr lang="en-GB" dirty="0"/>
              <a:t>a </a:t>
            </a:r>
            <a:r>
              <a:rPr lang="en-GB" dirty="0" smtClean="0"/>
              <a:t>difference</a:t>
            </a:r>
            <a:br>
              <a:rPr lang="en-GB" dirty="0" smtClean="0"/>
            </a:br>
            <a:r>
              <a:rPr lang="en-GB" dirty="0" smtClean="0"/>
              <a:t> </a:t>
            </a:r>
            <a:r>
              <a:rPr lang="en-GB" dirty="0"/>
              <a:t>in the world. </a:t>
            </a:r>
          </a:p>
        </p:txBody>
      </p:sp>
    </p:spTree>
    <p:extLst>
      <p:ext uri="{BB962C8B-B14F-4D97-AF65-F5344CB8AC3E}">
        <p14:creationId xmlns:p14="http://schemas.microsoft.com/office/powerpoint/2010/main" val="2799597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noChangeArrowheads="1"/>
          </p:cNvSpPr>
          <p:nvPr>
            <p:ph type="ctrTitle"/>
          </p:nvPr>
        </p:nvSpPr>
        <p:spPr>
          <a:xfrm>
            <a:off x="1847850" y="333376"/>
            <a:ext cx="7772400" cy="1470025"/>
          </a:xfrm>
        </p:spPr>
        <p:txBody>
          <a:bodyPr/>
          <a:lstStyle/>
          <a:p>
            <a:r>
              <a:rPr lang="en-GB" altLang="en-US" smtClean="0"/>
              <a:t>Ancient Roman toilets</a:t>
            </a:r>
          </a:p>
        </p:txBody>
      </p:sp>
      <p:sp>
        <p:nvSpPr>
          <p:cNvPr id="7171" name="Subtitle 2"/>
          <p:cNvSpPr>
            <a:spLocks noGrp="1" noChangeArrowheads="1"/>
          </p:cNvSpPr>
          <p:nvPr>
            <p:ph type="subTitle" idx="1"/>
          </p:nvPr>
        </p:nvSpPr>
        <p:spPr>
          <a:xfrm>
            <a:off x="306389" y="1803401"/>
            <a:ext cx="9144000" cy="1655762"/>
          </a:xfrm>
        </p:spPr>
        <p:txBody>
          <a:bodyPr>
            <a:noAutofit/>
          </a:bodyPr>
          <a:lstStyle/>
          <a:p>
            <a:pPr algn="l"/>
            <a:r>
              <a:rPr lang="en-US" altLang="en-US" sz="3600" dirty="0" smtClean="0"/>
              <a:t>Romans invented the toilet. which </a:t>
            </a:r>
          </a:p>
          <a:p>
            <a:pPr algn="l"/>
            <a:r>
              <a:rPr lang="en-US" altLang="en-US" sz="3600" dirty="0"/>
              <a:t>W</a:t>
            </a:r>
            <a:r>
              <a:rPr lang="en-US" altLang="en-US" sz="3600" dirty="0" smtClean="0"/>
              <a:t>e </a:t>
            </a:r>
            <a:r>
              <a:rPr lang="en-US" altLang="en-US" sz="3600" dirty="0"/>
              <a:t>a</a:t>
            </a:r>
            <a:r>
              <a:rPr lang="en-US" altLang="en-US" sz="3600" dirty="0" smtClean="0"/>
              <a:t>re very glad about it. </a:t>
            </a:r>
          </a:p>
          <a:p>
            <a:pPr algn="l"/>
            <a:r>
              <a:rPr lang="en-US" altLang="en-US" sz="3600" dirty="0" smtClean="0"/>
              <a:t>What did people do </a:t>
            </a:r>
          </a:p>
          <a:p>
            <a:pPr algn="l"/>
            <a:r>
              <a:rPr lang="en-US" altLang="en-US" sz="3600" dirty="0" smtClean="0"/>
              <a:t>before then,</a:t>
            </a:r>
          </a:p>
          <a:p>
            <a:pPr algn="l"/>
            <a:r>
              <a:rPr lang="en-US" altLang="en-US" sz="3600" dirty="0" smtClean="0"/>
              <a:t>do you think?</a:t>
            </a:r>
          </a:p>
        </p:txBody>
      </p:sp>
      <p:sp>
        <p:nvSpPr>
          <p:cNvPr id="7172"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59DC5A37-AD3F-41E2-8BC4-C86A2B974577}" type="slidenum">
              <a:rPr lang="en-GB" altLang="en-US" sz="1800">
                <a:solidFill>
                  <a:schemeClr val="bg1"/>
                </a:solidFill>
              </a:rPr>
              <a:pPr>
                <a:spcBef>
                  <a:spcPct val="0"/>
                </a:spcBef>
                <a:buClrTx/>
                <a:buFontTx/>
                <a:buNone/>
              </a:pPr>
              <a:t>8</a:t>
            </a:fld>
            <a:endParaRPr lang="en-GB" altLang="en-US" sz="1800">
              <a:solidFill>
                <a:schemeClr val="bg1"/>
              </a:solidFill>
            </a:endParaRPr>
          </a:p>
        </p:txBody>
      </p:sp>
      <p:pic>
        <p:nvPicPr>
          <p:cNvPr id="7173" name="Picture 2" descr="File:Ostia-Toilets.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8789" y="1884363"/>
            <a:ext cx="5964237" cy="447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6"/>
          <p:cNvSpPr>
            <a:spLocks noChangeArrowheads="1"/>
          </p:cNvSpPr>
          <p:nvPr/>
        </p:nvSpPr>
        <p:spPr bwMode="auto">
          <a:xfrm rot="5400000">
            <a:off x="8374857" y="5136357"/>
            <a:ext cx="1919288"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Image:Wikimedia Commons</a:t>
            </a:r>
          </a:p>
        </p:txBody>
      </p:sp>
    </p:spTree>
    <p:extLst>
      <p:ext uri="{BB962C8B-B14F-4D97-AF65-F5344CB8AC3E}">
        <p14:creationId xmlns:p14="http://schemas.microsoft.com/office/powerpoint/2010/main" val="30534800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4"/>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E0D5BA43-961B-49D6-9205-31D1EB35AFFA}" type="slidenum">
              <a:rPr lang="en-GB" altLang="en-US" sz="1800">
                <a:solidFill>
                  <a:schemeClr val="bg1"/>
                </a:solidFill>
              </a:rPr>
              <a:pPr>
                <a:spcBef>
                  <a:spcPct val="0"/>
                </a:spcBef>
                <a:buClrTx/>
                <a:buFontTx/>
                <a:buNone/>
              </a:pPr>
              <a:t>9</a:t>
            </a:fld>
            <a:endParaRPr lang="en-GB" altLang="en-US" sz="1800">
              <a:solidFill>
                <a:schemeClr val="bg1"/>
              </a:solidFill>
            </a:endParaRPr>
          </a:p>
        </p:txBody>
      </p:sp>
      <p:sp>
        <p:nvSpPr>
          <p:cNvPr id="8195" name="Rectangle 6"/>
          <p:cNvSpPr>
            <a:spLocks noChangeArrowheads="1"/>
          </p:cNvSpPr>
          <p:nvPr/>
        </p:nvSpPr>
        <p:spPr bwMode="auto">
          <a:xfrm rot="5400000">
            <a:off x="8781258" y="5611020"/>
            <a:ext cx="1919287"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Images:Wikimedia.org</a:t>
            </a:r>
          </a:p>
        </p:txBody>
      </p:sp>
      <p:pic>
        <p:nvPicPr>
          <p:cNvPr id="8196" name="Picture 8" descr="http://upload.wikimedia.org/wikipedia/commons/f/fa/Thomas_Crapp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7119" y="1658939"/>
            <a:ext cx="289242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10" descr="http://upload.wikimedia.org/wikipedia/commons/thumb/0/09/Sir_John_Harington%2C_attributed_to_Hieronimo_Custodis.png/256px-Sir_John_Harington%2C_attributed_to_Hieronimo_Custodi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6674" y="1593057"/>
            <a:ext cx="269875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Box 2"/>
          <p:cNvSpPr txBox="1">
            <a:spLocks noChangeArrowheads="1"/>
          </p:cNvSpPr>
          <p:nvPr/>
        </p:nvSpPr>
        <p:spPr bwMode="auto">
          <a:xfrm>
            <a:off x="6594475" y="5167314"/>
            <a:ext cx="2017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1800" b="1" dirty="0">
                <a:solidFill>
                  <a:srgbClr val="FF0000"/>
                </a:solidFill>
              </a:rPr>
              <a:t>Thomas Crapper</a:t>
            </a:r>
          </a:p>
        </p:txBody>
      </p:sp>
      <p:sp>
        <p:nvSpPr>
          <p:cNvPr id="8199" name="TextBox 3"/>
          <p:cNvSpPr txBox="1">
            <a:spLocks noChangeArrowheads="1"/>
          </p:cNvSpPr>
          <p:nvPr/>
        </p:nvSpPr>
        <p:spPr bwMode="auto">
          <a:xfrm>
            <a:off x="2862262" y="5114528"/>
            <a:ext cx="2352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1800" b="1" dirty="0">
                <a:solidFill>
                  <a:srgbClr val="FF0000"/>
                </a:solidFill>
              </a:rPr>
              <a:t>Sir John Harrington</a:t>
            </a:r>
          </a:p>
        </p:txBody>
      </p:sp>
      <p:sp>
        <p:nvSpPr>
          <p:cNvPr id="8200" name="Title 1"/>
          <p:cNvSpPr txBox="1">
            <a:spLocks/>
          </p:cNvSpPr>
          <p:nvPr/>
        </p:nvSpPr>
        <p:spPr bwMode="auto">
          <a:xfrm>
            <a:off x="1852613" y="188914"/>
            <a:ext cx="777240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r>
              <a:rPr lang="en-GB" altLang="en-US" sz="4400" b="1" dirty="0" smtClean="0">
                <a:solidFill>
                  <a:srgbClr val="FF0000"/>
                </a:solidFill>
              </a:rPr>
              <a:t>Her are two famous </a:t>
            </a:r>
            <a:r>
              <a:rPr lang="en-GB" altLang="en-US" sz="4400" b="1" dirty="0">
                <a:solidFill>
                  <a:srgbClr val="FF0000"/>
                </a:solidFill>
              </a:rPr>
              <a:t>toilet inventors</a:t>
            </a:r>
          </a:p>
        </p:txBody>
      </p:sp>
    </p:spTree>
    <p:extLst>
      <p:ext uri="{BB962C8B-B14F-4D97-AF65-F5344CB8AC3E}">
        <p14:creationId xmlns:p14="http://schemas.microsoft.com/office/powerpoint/2010/main" val="2281376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714376" y="1824039"/>
            <a:ext cx="5360987" cy="3140075"/>
          </a:xfrm>
        </p:spPr>
        <p:txBody>
          <a:bodyPr>
            <a:normAutofit fontScale="90000"/>
          </a:bodyPr>
          <a:lstStyle/>
          <a:p>
            <a:r>
              <a:rPr lang="en-GB" altLang="en-US" dirty="0" smtClean="0"/>
              <a:t>Toilets can be very different. There are lots to choose from, but </a:t>
            </a:r>
            <a:r>
              <a:rPr lang="en-GB" dirty="0" smtClean="0"/>
              <a:t>what </a:t>
            </a:r>
            <a:r>
              <a:rPr lang="en-GB" dirty="0"/>
              <a:t>we all want </a:t>
            </a:r>
            <a:r>
              <a:rPr lang="en-GB" dirty="0" smtClean="0"/>
              <a:t>is </a:t>
            </a:r>
            <a:r>
              <a:rPr lang="en-GB" dirty="0"/>
              <a:t>that it is clean, </a:t>
            </a:r>
            <a:r>
              <a:rPr lang="en-GB" dirty="0" smtClean="0"/>
              <a:t>private </a:t>
            </a:r>
            <a:r>
              <a:rPr lang="en-GB" dirty="0"/>
              <a:t>and </a:t>
            </a:r>
            <a:r>
              <a:rPr lang="en-GB" dirty="0" smtClean="0"/>
              <a:t>safe, like our school loos, because we look after them.</a:t>
            </a:r>
            <a:r>
              <a:rPr lang="en-GB" dirty="0"/>
              <a:t/>
            </a:r>
            <a:br>
              <a:rPr lang="en-GB" dirty="0"/>
            </a:br>
            <a:endParaRPr lang="en-GB" altLang="en-US" dirty="0" smtClean="0"/>
          </a:p>
        </p:txBody>
      </p:sp>
      <p:sp>
        <p:nvSpPr>
          <p:cNvPr id="10243"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6E6C645D-250B-4CEF-9C1D-DE6615449F87}" type="slidenum">
              <a:rPr lang="en-GB" altLang="en-US" sz="1800">
                <a:solidFill>
                  <a:schemeClr val="bg1"/>
                </a:solidFill>
              </a:rPr>
              <a:pPr>
                <a:spcBef>
                  <a:spcPct val="0"/>
                </a:spcBef>
                <a:buClrTx/>
                <a:buFontTx/>
                <a:buNone/>
              </a:pPr>
              <a:t>10</a:t>
            </a:fld>
            <a:endParaRPr lang="en-GB" altLang="en-US" sz="1800">
              <a:solidFill>
                <a:schemeClr val="bg1"/>
              </a:solidFill>
            </a:endParaRPr>
          </a:p>
        </p:txBody>
      </p:sp>
      <p:pic>
        <p:nvPicPr>
          <p:cNvPr id="10244" name="Picture 2" descr="File:Decorative toilet seat.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8444" y="650875"/>
            <a:ext cx="4314825" cy="570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6"/>
          <p:cNvSpPr>
            <a:spLocks noChangeArrowheads="1"/>
          </p:cNvSpPr>
          <p:nvPr/>
        </p:nvSpPr>
        <p:spPr bwMode="auto">
          <a:xfrm rot="5400000">
            <a:off x="8514557" y="5425282"/>
            <a:ext cx="1919288"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Image:Wikimedia Commons</a:t>
            </a:r>
          </a:p>
        </p:txBody>
      </p:sp>
    </p:spTree>
    <p:extLst>
      <p:ext uri="{BB962C8B-B14F-4D97-AF65-F5344CB8AC3E}">
        <p14:creationId xmlns:p14="http://schemas.microsoft.com/office/powerpoint/2010/main" val="2490647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1431925" y="1577975"/>
            <a:ext cx="3887788" cy="3816350"/>
          </a:xfrm>
        </p:spPr>
        <p:txBody>
          <a:bodyPr>
            <a:normAutofit fontScale="90000"/>
          </a:bodyPr>
          <a:lstStyle/>
          <a:p>
            <a:r>
              <a:rPr lang="en-GB" dirty="0" smtClean="0"/>
              <a:t>In some countries school </a:t>
            </a:r>
            <a:r>
              <a:rPr lang="en-GB" dirty="0"/>
              <a:t>toilets can often be dirty or smelly and have no toilet paper or soap.  Sometimes the locks might be </a:t>
            </a:r>
            <a:r>
              <a:rPr lang="en-GB" dirty="0" smtClean="0"/>
              <a:t>broken.</a:t>
            </a:r>
            <a:endParaRPr lang="en-GB" altLang="en-US" dirty="0" smtClean="0"/>
          </a:p>
        </p:txBody>
      </p:sp>
      <p:sp>
        <p:nvSpPr>
          <p:cNvPr id="11267"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C8A3A14D-3351-48DA-9B74-014E5402ED0F}" type="slidenum">
              <a:rPr lang="en-GB" altLang="en-US" sz="1800">
                <a:solidFill>
                  <a:schemeClr val="bg1"/>
                </a:solidFill>
              </a:rPr>
              <a:pPr>
                <a:spcBef>
                  <a:spcPct val="0"/>
                </a:spcBef>
                <a:buClrTx/>
                <a:buFontTx/>
                <a:buNone/>
              </a:pPr>
              <a:t>11</a:t>
            </a:fld>
            <a:endParaRPr lang="en-GB" altLang="en-US" sz="1800">
              <a:solidFill>
                <a:schemeClr val="bg1"/>
              </a:solidFill>
            </a:endParaRPr>
          </a:p>
        </p:txBody>
      </p:sp>
      <p:sp>
        <p:nvSpPr>
          <p:cNvPr id="11268" name="Rectangle 6"/>
          <p:cNvSpPr>
            <a:spLocks noChangeArrowheads="1"/>
          </p:cNvSpPr>
          <p:nvPr/>
        </p:nvSpPr>
        <p:spPr bwMode="auto">
          <a:xfrm rot="5400000">
            <a:off x="8635206" y="4995069"/>
            <a:ext cx="1919288"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Wikimedia Commonsc</a:t>
            </a:r>
          </a:p>
        </p:txBody>
      </p:sp>
      <p:pic>
        <p:nvPicPr>
          <p:cNvPr id="11269" name="Picture 10" descr="http://upload.wikimedia.org/wikipedia/commons/thumb/f/fa/Broken_door_lock.JPG/2048px-Broken_door_loc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1175" y="490538"/>
            <a:ext cx="3886200" cy="518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453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DB98D729-8964-47DE-9E41-68F23683B95B}" type="slidenum">
              <a:rPr lang="en-GB" altLang="en-US" sz="1800">
                <a:solidFill>
                  <a:schemeClr val="bg1"/>
                </a:solidFill>
              </a:rPr>
              <a:pPr>
                <a:spcBef>
                  <a:spcPct val="0"/>
                </a:spcBef>
                <a:buClrTx/>
                <a:buFontTx/>
                <a:buNone/>
              </a:pPr>
              <a:t>12</a:t>
            </a:fld>
            <a:endParaRPr lang="en-GB" altLang="en-US" sz="1800">
              <a:solidFill>
                <a:schemeClr val="bg1"/>
              </a:solidFill>
            </a:endParaRPr>
          </a:p>
        </p:txBody>
      </p:sp>
      <p:sp>
        <p:nvSpPr>
          <p:cNvPr id="13315" name="Rectangle 2"/>
          <p:cNvSpPr>
            <a:spLocks noGrp="1" noChangeArrowheads="1"/>
          </p:cNvSpPr>
          <p:nvPr>
            <p:ph type="title"/>
          </p:nvPr>
        </p:nvSpPr>
        <p:spPr>
          <a:xfrm>
            <a:off x="1992314" y="692151"/>
            <a:ext cx="8004175" cy="1069975"/>
          </a:xfrm>
        </p:spPr>
        <p:txBody>
          <a:bodyPr>
            <a:normAutofit fontScale="90000"/>
          </a:bodyPr>
          <a:lstStyle/>
          <a:p>
            <a:pPr eaLnBrk="1" hangingPunct="1"/>
            <a:r>
              <a:rPr lang="en-US" altLang="en-US" dirty="0" smtClean="0"/>
              <a:t>Did you know toilet paper is made of trees? About 27,000 trees are cut down to make the toilet paper we use everyday. </a:t>
            </a:r>
          </a:p>
        </p:txBody>
      </p:sp>
      <p:pic>
        <p:nvPicPr>
          <p:cNvPr id="13316" name="Picture 7" descr="File:Trees 8.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0451" y="2420938"/>
            <a:ext cx="5484813"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6"/>
          <p:cNvSpPr>
            <a:spLocks noChangeArrowheads="1"/>
          </p:cNvSpPr>
          <p:nvPr/>
        </p:nvSpPr>
        <p:spPr bwMode="auto">
          <a:xfrm rot="5400000">
            <a:off x="8241508" y="5512595"/>
            <a:ext cx="1919287"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rgbClr val="FF0000"/>
              </a:buClr>
              <a:buFont typeface="Arial" panose="020B0604020202020204" pitchFamily="34" charset="0"/>
              <a:buBlip>
                <a:blip r:embed="rId3"/>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Image:Wikimedia Commons</a:t>
            </a:r>
          </a:p>
        </p:txBody>
      </p:sp>
    </p:spTree>
    <p:extLst>
      <p:ext uri="{BB962C8B-B14F-4D97-AF65-F5344CB8AC3E}">
        <p14:creationId xmlns:p14="http://schemas.microsoft.com/office/powerpoint/2010/main" val="20335791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p:txBody>
          <a:bodyPr/>
          <a:lstStyle/>
          <a:p>
            <a:r>
              <a:rPr lang="en-GB" altLang="en-US" smtClean="0"/>
              <a:t>How does the plastic bag relate to toilets?</a:t>
            </a:r>
          </a:p>
        </p:txBody>
      </p:sp>
      <p:sp>
        <p:nvSpPr>
          <p:cNvPr id="15363"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27CE916F-6863-4369-80DA-9927B5D7A67A}" type="slidenum">
              <a:rPr lang="en-GB" altLang="en-US" sz="1800">
                <a:solidFill>
                  <a:schemeClr val="bg1"/>
                </a:solidFill>
              </a:rPr>
              <a:pPr>
                <a:spcBef>
                  <a:spcPct val="0"/>
                </a:spcBef>
                <a:buClrTx/>
                <a:buFontTx/>
                <a:buNone/>
              </a:pPr>
              <a:t>13</a:t>
            </a:fld>
            <a:endParaRPr lang="en-GB" altLang="en-US" sz="1800">
              <a:solidFill>
                <a:schemeClr val="bg1"/>
              </a:solidFill>
            </a:endParaRPr>
          </a:p>
        </p:txBody>
      </p:sp>
      <p:pic>
        <p:nvPicPr>
          <p:cNvPr id="15364" name="Picture 8" descr="File:Bajspåse.jpg">
            <a:hlinkClick r:id="rId3"/>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227014" y="2047875"/>
            <a:ext cx="5267325" cy="3951287"/>
          </a:xfrm>
          <a:extLst>
            <a:ext uri="{909E8E84-426E-40DD-AFC4-6F175D3DCCD1}">
              <a14:hiddenFill xmlns:a14="http://schemas.microsoft.com/office/drawing/2010/main">
                <a:solidFill>
                  <a:srgbClr val="FFFFFF"/>
                </a:solidFill>
              </a14:hiddenFill>
            </a:ext>
          </a:extLst>
        </p:spPr>
      </p:pic>
      <p:sp>
        <p:nvSpPr>
          <p:cNvPr id="2" name="Rectangle 1"/>
          <p:cNvSpPr/>
          <p:nvPr/>
        </p:nvSpPr>
        <p:spPr>
          <a:xfrm>
            <a:off x="5595939" y="2047875"/>
            <a:ext cx="6396303" cy="4031873"/>
          </a:xfrm>
          <a:prstGeom prst="rect">
            <a:avLst/>
          </a:prstGeom>
        </p:spPr>
        <p:txBody>
          <a:bodyPr wrap="none">
            <a:spAutoFit/>
          </a:bodyPr>
          <a:lstStyle/>
          <a:p>
            <a:r>
              <a:rPr lang="en-GB" sz="3200" dirty="0" smtClean="0">
                <a:latin typeface="Comic Sans MS" panose="030F0702030302020204" pitchFamily="66" charset="0"/>
                <a:ea typeface="Times" panose="02020603050405020304" pitchFamily="18" charset="0"/>
                <a:cs typeface="Times New Roman" panose="02020603050405020304" pitchFamily="18" charset="0"/>
              </a:rPr>
              <a:t>BIG number coming up…</a:t>
            </a:r>
          </a:p>
          <a:p>
            <a:r>
              <a:rPr lang="en-GB" sz="3200" dirty="0" smtClean="0">
                <a:latin typeface="Comic Sans MS" panose="030F0702030302020204" pitchFamily="66" charset="0"/>
                <a:ea typeface="Times" panose="02020603050405020304" pitchFamily="18" charset="0"/>
                <a:cs typeface="Times New Roman" panose="02020603050405020304" pitchFamily="18" charset="0"/>
              </a:rPr>
              <a:t> </a:t>
            </a:r>
            <a:r>
              <a:rPr lang="en-GB" sz="3200" dirty="0">
                <a:latin typeface="Comic Sans MS" panose="030F0702030302020204" pitchFamily="66" charset="0"/>
                <a:ea typeface="Times" panose="02020603050405020304" pitchFamily="18" charset="0"/>
                <a:cs typeface="Times New Roman" panose="02020603050405020304" pitchFamily="18" charset="0"/>
              </a:rPr>
              <a:t>2.6 </a:t>
            </a:r>
            <a:r>
              <a:rPr lang="en-GB" sz="3200" dirty="0" smtClean="0">
                <a:latin typeface="Comic Sans MS" panose="030F0702030302020204" pitchFamily="66" charset="0"/>
                <a:ea typeface="Times" panose="02020603050405020304" pitchFamily="18" charset="0"/>
                <a:cs typeface="Times New Roman" panose="02020603050405020304" pitchFamily="18" charset="0"/>
              </a:rPr>
              <a:t>billion </a:t>
            </a:r>
            <a:r>
              <a:rPr lang="en-GB" sz="3200" dirty="0">
                <a:latin typeface="Comic Sans MS" panose="030F0702030302020204" pitchFamily="66" charset="0"/>
              </a:rPr>
              <a:t>people </a:t>
            </a:r>
            <a:r>
              <a:rPr lang="en-GB" sz="3200" dirty="0" smtClean="0">
                <a:latin typeface="Comic Sans MS" panose="030F0702030302020204" pitchFamily="66" charset="0"/>
              </a:rPr>
              <a:t>(like 1 in every</a:t>
            </a:r>
          </a:p>
          <a:p>
            <a:r>
              <a:rPr lang="en-GB" sz="3200" dirty="0" smtClean="0">
                <a:latin typeface="Comic Sans MS" panose="030F0702030302020204" pitchFamily="66" charset="0"/>
              </a:rPr>
              <a:t> 3 three people)</a:t>
            </a:r>
          </a:p>
          <a:p>
            <a:r>
              <a:rPr lang="en-GB" sz="3200" dirty="0" smtClean="0">
                <a:latin typeface="Comic Sans MS" panose="030F0702030302020204" pitchFamily="66" charset="0"/>
              </a:rPr>
              <a:t>live </a:t>
            </a:r>
            <a:r>
              <a:rPr lang="en-GB" sz="3200" dirty="0">
                <a:latin typeface="Comic Sans MS" panose="030F0702030302020204" pitchFamily="66" charset="0"/>
              </a:rPr>
              <a:t>in towns, villages </a:t>
            </a:r>
            <a:r>
              <a:rPr lang="en-GB" sz="3200" dirty="0" smtClean="0">
                <a:latin typeface="Comic Sans MS" panose="030F0702030302020204" pitchFamily="66" charset="0"/>
              </a:rPr>
              <a:t>and cities </a:t>
            </a:r>
          </a:p>
          <a:p>
            <a:r>
              <a:rPr lang="en-GB" sz="3200" dirty="0" smtClean="0">
                <a:latin typeface="Comic Sans MS" panose="030F0702030302020204" pitchFamily="66" charset="0"/>
              </a:rPr>
              <a:t>in the world where there </a:t>
            </a:r>
            <a:r>
              <a:rPr lang="en-GB" sz="3200" dirty="0">
                <a:latin typeface="Comic Sans MS" panose="030F0702030302020204" pitchFamily="66" charset="0"/>
              </a:rPr>
              <a:t>are </a:t>
            </a:r>
            <a:endParaRPr lang="en-GB" sz="3200" dirty="0" smtClean="0">
              <a:latin typeface="Comic Sans MS" panose="030F0702030302020204" pitchFamily="66" charset="0"/>
            </a:endParaRPr>
          </a:p>
          <a:p>
            <a:r>
              <a:rPr lang="en-GB" sz="3200" dirty="0" smtClean="0">
                <a:latin typeface="Comic Sans MS" panose="030F0702030302020204" pitchFamily="66" charset="0"/>
              </a:rPr>
              <a:t>no </a:t>
            </a:r>
            <a:r>
              <a:rPr lang="en-GB" sz="3200" dirty="0">
                <a:latin typeface="Comic Sans MS" panose="030F0702030302020204" pitchFamily="66" charset="0"/>
              </a:rPr>
              <a:t>safe, clean </a:t>
            </a:r>
            <a:r>
              <a:rPr lang="en-GB" sz="3200" dirty="0" smtClean="0">
                <a:latin typeface="Comic Sans MS" panose="030F0702030302020204" pitchFamily="66" charset="0"/>
              </a:rPr>
              <a:t>toilets </a:t>
            </a:r>
          </a:p>
          <a:p>
            <a:r>
              <a:rPr lang="en-GB" sz="3200" dirty="0" smtClean="0">
                <a:latin typeface="Comic Sans MS" panose="030F0702030302020204" pitchFamily="66" charset="0"/>
              </a:rPr>
              <a:t>or safe water to drink. </a:t>
            </a:r>
            <a:endParaRPr lang="en-GB" sz="3200" dirty="0">
              <a:latin typeface="Comic Sans MS" panose="030F0702030302020204" pitchFamily="66" charset="0"/>
            </a:endParaRPr>
          </a:p>
          <a:p>
            <a:r>
              <a:rPr lang="en-GB" sz="3200" dirty="0" smtClean="0">
                <a:latin typeface="Comic Sans MS" panose="030F0702030302020204" pitchFamily="66" charset="0"/>
              </a:rPr>
              <a:t>That’s a BIG problem!</a:t>
            </a:r>
          </a:p>
        </p:txBody>
      </p:sp>
    </p:spTree>
    <p:extLst>
      <p:ext uri="{BB962C8B-B14F-4D97-AF65-F5344CB8AC3E}">
        <p14:creationId xmlns:p14="http://schemas.microsoft.com/office/powerpoint/2010/main" val="18070355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79D27524-711E-48B8-9D44-88D4605CD04A}" type="slidenum">
              <a:rPr lang="en-GB" altLang="en-US" sz="1800">
                <a:solidFill>
                  <a:schemeClr val="bg1"/>
                </a:solidFill>
              </a:rPr>
              <a:pPr>
                <a:spcBef>
                  <a:spcPct val="0"/>
                </a:spcBef>
                <a:buClrTx/>
                <a:buFontTx/>
                <a:buNone/>
              </a:pPr>
              <a:t>14</a:t>
            </a:fld>
            <a:endParaRPr lang="en-GB" altLang="en-US" sz="1800">
              <a:solidFill>
                <a:schemeClr val="bg1"/>
              </a:solidFill>
            </a:endParaRPr>
          </a:p>
        </p:txBody>
      </p:sp>
      <p:sp>
        <p:nvSpPr>
          <p:cNvPr id="16387" name="Rectangle 2"/>
          <p:cNvSpPr>
            <a:spLocks noGrp="1" noChangeArrowheads="1"/>
          </p:cNvSpPr>
          <p:nvPr>
            <p:ph type="title"/>
          </p:nvPr>
        </p:nvSpPr>
        <p:spPr>
          <a:xfrm>
            <a:off x="704850" y="520700"/>
            <a:ext cx="10782300" cy="1069975"/>
          </a:xfrm>
        </p:spPr>
        <p:txBody>
          <a:bodyPr>
            <a:normAutofit fontScale="90000"/>
          </a:bodyPr>
          <a:lstStyle/>
          <a:p>
            <a:r>
              <a:rPr lang="en-GB" altLang="en-US" sz="4000" dirty="0" smtClean="0"/>
              <a:t>This is Jeremiah (</a:t>
            </a:r>
            <a:r>
              <a:rPr lang="en-GB" altLang="en-US" sz="4000" dirty="0"/>
              <a:t>on the right</a:t>
            </a:r>
            <a:r>
              <a:rPr lang="en-GB" altLang="en-US" sz="4000" dirty="0" smtClean="0"/>
              <a:t>)</a:t>
            </a:r>
            <a:r>
              <a:rPr lang="en-GB" dirty="0" smtClean="0"/>
              <a:t>. </a:t>
            </a:r>
            <a:r>
              <a:rPr lang="en-GB" dirty="0"/>
              <a:t>He lives in </a:t>
            </a:r>
            <a:r>
              <a:rPr lang="en-GB" dirty="0" smtClean="0"/>
              <a:t>Africa, in Kenya’s </a:t>
            </a:r>
            <a:r>
              <a:rPr lang="en-GB" dirty="0"/>
              <a:t>capital city, Nairobi. </a:t>
            </a:r>
            <a:r>
              <a:rPr lang="en-GB" dirty="0" smtClean="0"/>
              <a:t>It is a very poor area.</a:t>
            </a:r>
            <a:endParaRPr lang="en-GB" altLang="en-US" sz="4000" dirty="0"/>
          </a:p>
        </p:txBody>
      </p:sp>
      <p:pic>
        <p:nvPicPr>
          <p:cNvPr id="1638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3612" y="1958975"/>
            <a:ext cx="7145338"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5"/>
          <p:cNvSpPr txBox="1">
            <a:spLocks noChangeArrowheads="1"/>
          </p:cNvSpPr>
          <p:nvPr/>
        </p:nvSpPr>
        <p:spPr bwMode="auto">
          <a:xfrm rot="5400000">
            <a:off x="8227219" y="4826794"/>
            <a:ext cx="2303462"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50000"/>
              </a:spcBef>
              <a:buClrTx/>
              <a:buFontTx/>
              <a:buNone/>
            </a:pPr>
            <a:r>
              <a:rPr lang="en-GB" altLang="en-US" sz="900"/>
              <a:t>Christian Aid/Antoinette Powell </a:t>
            </a:r>
          </a:p>
        </p:txBody>
      </p:sp>
    </p:spTree>
    <p:extLst>
      <p:ext uri="{BB962C8B-B14F-4D97-AF65-F5344CB8AC3E}">
        <p14:creationId xmlns:p14="http://schemas.microsoft.com/office/powerpoint/2010/main" val="24596144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A962C4C8-9EF5-419D-AAE1-FF77606A9C1D}" type="slidenum">
              <a:rPr lang="en-GB" altLang="en-US" sz="1800">
                <a:solidFill>
                  <a:schemeClr val="bg1"/>
                </a:solidFill>
              </a:rPr>
              <a:pPr>
                <a:spcBef>
                  <a:spcPct val="0"/>
                </a:spcBef>
                <a:buClrTx/>
                <a:buFontTx/>
                <a:buNone/>
              </a:pPr>
              <a:t>15</a:t>
            </a:fld>
            <a:endParaRPr lang="en-GB" altLang="en-US" sz="1800">
              <a:solidFill>
                <a:schemeClr val="bg1"/>
              </a:solidFill>
            </a:endParaRPr>
          </a:p>
        </p:txBody>
      </p:sp>
      <p:sp>
        <p:nvSpPr>
          <p:cNvPr id="17411" name="Rectangle 2"/>
          <p:cNvSpPr>
            <a:spLocks noGrp="1" noChangeArrowheads="1"/>
          </p:cNvSpPr>
          <p:nvPr>
            <p:ph type="title"/>
          </p:nvPr>
        </p:nvSpPr>
        <p:spPr>
          <a:xfrm>
            <a:off x="444500" y="5421312"/>
            <a:ext cx="11074399" cy="935038"/>
          </a:xfrm>
        </p:spPr>
        <p:txBody>
          <a:bodyPr>
            <a:normAutofit fontScale="90000"/>
          </a:bodyPr>
          <a:lstStyle/>
          <a:p>
            <a:r>
              <a:rPr lang="en-GB" altLang="en-US" sz="3100" dirty="0" smtClean="0"/>
              <a:t>When it rains it is like living in mud. </a:t>
            </a:r>
            <a:r>
              <a:rPr lang="en-GB" sz="3100" dirty="0" smtClean="0"/>
              <a:t> </a:t>
            </a:r>
            <a:r>
              <a:rPr lang="en-GB" sz="3100" dirty="0"/>
              <a:t>When Jeremiah was younger, </a:t>
            </a:r>
            <a:r>
              <a:rPr lang="en-GB" sz="3100" dirty="0" smtClean="0"/>
              <a:t>there were no toilets or </a:t>
            </a:r>
            <a:r>
              <a:rPr lang="en-GB" sz="3100" dirty="0"/>
              <a:t>safe clean </a:t>
            </a:r>
            <a:r>
              <a:rPr lang="en-GB" sz="3100" dirty="0" smtClean="0"/>
              <a:t>water. </a:t>
            </a:r>
            <a:r>
              <a:rPr lang="en-GB" sz="3100" dirty="0"/>
              <a:t>Jeremiah </a:t>
            </a:r>
            <a:r>
              <a:rPr lang="en-GB" sz="3100" dirty="0" smtClean="0"/>
              <a:t>and </a:t>
            </a:r>
            <a:r>
              <a:rPr lang="en-GB" sz="3100" dirty="0"/>
              <a:t>his </a:t>
            </a:r>
            <a:r>
              <a:rPr lang="en-GB" sz="3100" dirty="0" smtClean="0"/>
              <a:t>friends had </a:t>
            </a:r>
            <a:r>
              <a:rPr lang="en-GB" sz="3100" dirty="0"/>
              <a:t>to use ‘flying </a:t>
            </a:r>
            <a:r>
              <a:rPr lang="en-GB" sz="3100" dirty="0" smtClean="0"/>
              <a:t>toilets’- a </a:t>
            </a:r>
            <a:r>
              <a:rPr lang="en-GB" sz="3100" dirty="0"/>
              <a:t>plastic </a:t>
            </a:r>
            <a:r>
              <a:rPr lang="en-GB" sz="3100" dirty="0" smtClean="0"/>
              <a:t>bag </a:t>
            </a:r>
            <a:r>
              <a:rPr lang="en-GB" sz="3100" dirty="0"/>
              <a:t>instead of a </a:t>
            </a:r>
            <a:r>
              <a:rPr lang="en-GB" sz="3100" dirty="0" smtClean="0"/>
              <a:t>toilet. They would throw it away which made a smell.</a:t>
            </a:r>
            <a:r>
              <a:rPr lang="en-GB" altLang="en-US" dirty="0" smtClean="0"/>
              <a:t/>
            </a:r>
            <a:br>
              <a:rPr lang="en-GB" altLang="en-US" dirty="0" smtClean="0"/>
            </a:br>
            <a:endParaRPr lang="en-GB" altLang="en-US" dirty="0" smtClean="0"/>
          </a:p>
        </p:txBody>
      </p:sp>
      <p:sp>
        <p:nvSpPr>
          <p:cNvPr id="17412" name="Text Box 5"/>
          <p:cNvSpPr txBox="1">
            <a:spLocks noChangeArrowheads="1"/>
          </p:cNvSpPr>
          <p:nvPr/>
        </p:nvSpPr>
        <p:spPr bwMode="auto">
          <a:xfrm rot="5400000">
            <a:off x="8730457" y="1935958"/>
            <a:ext cx="230346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50000"/>
              </a:spcBef>
              <a:buClrTx/>
              <a:buFontTx/>
              <a:buNone/>
            </a:pPr>
            <a:r>
              <a:rPr lang="en-GB" altLang="en-US" sz="900" dirty="0"/>
              <a:t>Christian Aid/Elaine </a:t>
            </a:r>
            <a:r>
              <a:rPr lang="en-GB" altLang="en-US" sz="900" dirty="0" err="1"/>
              <a:t>Duigenan</a:t>
            </a:r>
            <a:r>
              <a:rPr lang="en-GB" altLang="en-US" sz="900" dirty="0"/>
              <a:t> </a:t>
            </a:r>
          </a:p>
        </p:txBody>
      </p:sp>
      <p:pic>
        <p:nvPicPr>
          <p:cNvPr id="174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2189" y="127652"/>
            <a:ext cx="7019020" cy="4661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97374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ubtitle 2"/>
          <p:cNvSpPr>
            <a:spLocks noGrp="1" noChangeArrowheads="1"/>
          </p:cNvSpPr>
          <p:nvPr>
            <p:ph type="subTitle" idx="1"/>
          </p:nvPr>
        </p:nvSpPr>
        <p:spPr>
          <a:xfrm>
            <a:off x="2063750" y="1916114"/>
            <a:ext cx="6400800" cy="769937"/>
          </a:xfrm>
        </p:spPr>
        <p:txBody>
          <a:bodyPr/>
          <a:lstStyle/>
          <a:p>
            <a:endParaRPr lang="en-US" altLang="en-US" smtClean="0"/>
          </a:p>
          <a:p>
            <a:endParaRPr lang="en-US" altLang="en-US" smtClean="0"/>
          </a:p>
        </p:txBody>
      </p:sp>
      <p:sp>
        <p:nvSpPr>
          <p:cNvPr id="18435"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5772B4BE-6F8E-4667-8134-DFD20E39F69E}" type="slidenum">
              <a:rPr lang="en-GB" altLang="en-US" sz="1800">
                <a:solidFill>
                  <a:schemeClr val="bg1"/>
                </a:solidFill>
              </a:rPr>
              <a:pPr>
                <a:spcBef>
                  <a:spcPct val="0"/>
                </a:spcBef>
                <a:buClrTx/>
                <a:buFontTx/>
                <a:buNone/>
              </a:pPr>
              <a:t>16</a:t>
            </a:fld>
            <a:endParaRPr lang="en-GB" altLang="en-US" sz="1800">
              <a:solidFill>
                <a:schemeClr val="bg1"/>
              </a:solidFill>
            </a:endParaRPr>
          </a:p>
        </p:txBody>
      </p:sp>
      <p:pic>
        <p:nvPicPr>
          <p:cNvPr id="18436" name="Picture 6" descr="C:\Users\esamuel\Desktop\toilet bloc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092" y="1209565"/>
            <a:ext cx="5766102" cy="3844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5"/>
          <p:cNvSpPr txBox="1">
            <a:spLocks noChangeArrowheads="1"/>
          </p:cNvSpPr>
          <p:nvPr/>
        </p:nvSpPr>
        <p:spPr bwMode="auto">
          <a:xfrm rot="5400000">
            <a:off x="5076031" y="2102644"/>
            <a:ext cx="23034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50000"/>
              </a:spcBef>
              <a:buClrTx/>
              <a:buFontTx/>
              <a:buNone/>
            </a:pPr>
            <a:r>
              <a:rPr lang="en-GB" altLang="en-US" sz="900"/>
              <a:t>Christian Aid/Antoinette Powell </a:t>
            </a:r>
          </a:p>
        </p:txBody>
      </p:sp>
      <p:sp>
        <p:nvSpPr>
          <p:cNvPr id="18438" name="Rectangle 2"/>
          <p:cNvSpPr txBox="1">
            <a:spLocks noChangeArrowheads="1"/>
          </p:cNvSpPr>
          <p:nvPr/>
        </p:nvSpPr>
        <p:spPr bwMode="auto">
          <a:xfrm>
            <a:off x="1774825" y="1"/>
            <a:ext cx="8675688"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3600" b="1" dirty="0" smtClean="0">
                <a:solidFill>
                  <a:srgbClr val="FF0000"/>
                </a:solidFill>
              </a:rPr>
              <a:t>Jeremiah’s new loo block</a:t>
            </a:r>
            <a:endParaRPr lang="en-GB" altLang="en-US" sz="3600" b="1" dirty="0">
              <a:solidFill>
                <a:srgbClr val="FF0000"/>
              </a:solidFill>
            </a:endParaRPr>
          </a:p>
        </p:txBody>
      </p:sp>
      <p:sp>
        <p:nvSpPr>
          <p:cNvPr id="2" name="Rectangle 1"/>
          <p:cNvSpPr/>
          <p:nvPr/>
        </p:nvSpPr>
        <p:spPr>
          <a:xfrm>
            <a:off x="6460331" y="1069688"/>
            <a:ext cx="5731669" cy="3539430"/>
          </a:xfrm>
          <a:prstGeom prst="rect">
            <a:avLst/>
          </a:prstGeom>
        </p:spPr>
        <p:txBody>
          <a:bodyPr wrap="square">
            <a:spAutoFit/>
          </a:bodyPr>
          <a:lstStyle/>
          <a:p>
            <a:r>
              <a:rPr lang="en-GB" sz="3200" dirty="0" smtClean="0">
                <a:latin typeface="Comic Sans MS" panose="030F0702030302020204" pitchFamily="66" charset="0"/>
                <a:ea typeface="Times" panose="02020603050405020304" pitchFamily="18" charset="0"/>
                <a:cs typeface="Times New Roman" panose="02020603050405020304" pitchFamily="18" charset="0"/>
              </a:rPr>
              <a:t>Christian Aid came </a:t>
            </a:r>
          </a:p>
          <a:p>
            <a:r>
              <a:rPr lang="en-GB" sz="3200" dirty="0" smtClean="0">
                <a:latin typeface="Comic Sans MS" panose="030F0702030302020204" pitchFamily="66" charset="0"/>
                <a:ea typeface="Times" panose="02020603050405020304" pitchFamily="18" charset="0"/>
                <a:cs typeface="Times New Roman" panose="02020603050405020304" pitchFamily="18" charset="0"/>
              </a:rPr>
              <a:t>to the rescue, </a:t>
            </a:r>
          </a:p>
          <a:p>
            <a:r>
              <a:rPr lang="en-GB" sz="3200" dirty="0" smtClean="0">
                <a:latin typeface="Comic Sans MS" panose="030F0702030302020204" pitchFamily="66" charset="0"/>
                <a:ea typeface="Times" panose="02020603050405020304" pitchFamily="18" charset="0"/>
                <a:cs typeface="Times New Roman" panose="02020603050405020304" pitchFamily="18" charset="0"/>
              </a:rPr>
              <a:t>helping the village </a:t>
            </a:r>
          </a:p>
          <a:p>
            <a:r>
              <a:rPr lang="en-GB" sz="3200" dirty="0" smtClean="0">
                <a:latin typeface="Comic Sans MS" panose="030F0702030302020204" pitchFamily="66" charset="0"/>
                <a:ea typeface="Times" panose="02020603050405020304" pitchFamily="18" charset="0"/>
                <a:cs typeface="Times New Roman" panose="02020603050405020304" pitchFamily="18" charset="0"/>
              </a:rPr>
              <a:t>to </a:t>
            </a:r>
            <a:r>
              <a:rPr lang="en-GB" sz="3200" dirty="0">
                <a:latin typeface="Comic Sans MS" panose="030F0702030302020204" pitchFamily="66" charset="0"/>
                <a:ea typeface="Times" panose="02020603050405020304" pitchFamily="18" charset="0"/>
                <a:cs typeface="Times New Roman" panose="02020603050405020304" pitchFamily="18" charset="0"/>
              </a:rPr>
              <a:t>build </a:t>
            </a:r>
            <a:r>
              <a:rPr lang="en-GB" sz="3200" dirty="0" smtClean="0">
                <a:latin typeface="Comic Sans MS" panose="030F0702030302020204" pitchFamily="66" charset="0"/>
                <a:ea typeface="Times" panose="02020603050405020304" pitchFamily="18" charset="0"/>
                <a:cs typeface="Times New Roman" panose="02020603050405020304" pitchFamily="18" charset="0"/>
              </a:rPr>
              <a:t> </a:t>
            </a:r>
            <a:r>
              <a:rPr lang="en-GB" sz="3200" dirty="0">
                <a:latin typeface="Comic Sans MS" panose="030F0702030302020204" pitchFamily="66" charset="0"/>
                <a:ea typeface="Times" panose="02020603050405020304" pitchFamily="18" charset="0"/>
                <a:cs typeface="Times New Roman" panose="02020603050405020304" pitchFamily="18" charset="0"/>
              </a:rPr>
              <a:t>a toilet and </a:t>
            </a:r>
            <a:endParaRPr lang="en-GB" sz="3200" dirty="0" smtClean="0">
              <a:latin typeface="Comic Sans MS" panose="030F0702030302020204" pitchFamily="66" charset="0"/>
              <a:ea typeface="Times" panose="02020603050405020304" pitchFamily="18" charset="0"/>
              <a:cs typeface="Times New Roman" panose="02020603050405020304" pitchFamily="18" charset="0"/>
            </a:endParaRPr>
          </a:p>
          <a:p>
            <a:r>
              <a:rPr lang="en-GB" sz="3200" dirty="0" smtClean="0">
                <a:latin typeface="Comic Sans MS" panose="030F0702030302020204" pitchFamily="66" charset="0"/>
                <a:ea typeface="Times" panose="02020603050405020304" pitchFamily="18" charset="0"/>
                <a:cs typeface="Times New Roman" panose="02020603050405020304" pitchFamily="18" charset="0"/>
              </a:rPr>
              <a:t>shower block, </a:t>
            </a:r>
            <a:r>
              <a:rPr lang="en-GB" sz="3200" dirty="0">
                <a:latin typeface="Comic Sans MS" panose="030F0702030302020204" pitchFamily="66" charset="0"/>
                <a:ea typeface="Times" panose="02020603050405020304" pitchFamily="18" charset="0"/>
                <a:cs typeface="Times New Roman" panose="02020603050405020304" pitchFamily="18" charset="0"/>
              </a:rPr>
              <a:t>which also </a:t>
            </a:r>
            <a:r>
              <a:rPr lang="en-GB" sz="3200" dirty="0" smtClean="0">
                <a:latin typeface="Comic Sans MS" panose="030F0702030302020204" pitchFamily="66" charset="0"/>
                <a:ea typeface="Times" panose="02020603050405020304" pitchFamily="18" charset="0"/>
                <a:cs typeface="Times New Roman" panose="02020603050405020304" pitchFamily="18" charset="0"/>
              </a:rPr>
              <a:t>gives </a:t>
            </a:r>
            <a:r>
              <a:rPr lang="en-GB" sz="3200" dirty="0">
                <a:latin typeface="Comic Sans MS" panose="030F0702030302020204" pitchFamily="66" charset="0"/>
                <a:ea typeface="Times" panose="02020603050405020304" pitchFamily="18" charset="0"/>
                <a:cs typeface="Times New Roman" panose="02020603050405020304" pitchFamily="18" charset="0"/>
              </a:rPr>
              <a:t>clean, safe water. </a:t>
            </a:r>
            <a:endParaRPr lang="en-GB" sz="3200" dirty="0" smtClean="0">
              <a:latin typeface="Comic Sans MS" panose="030F0702030302020204" pitchFamily="66" charset="0"/>
              <a:ea typeface="Times" panose="02020603050405020304" pitchFamily="18" charset="0"/>
              <a:cs typeface="Times New Roman" panose="02020603050405020304" pitchFamily="18" charset="0"/>
            </a:endParaRPr>
          </a:p>
          <a:p>
            <a:r>
              <a:rPr lang="en-GB" sz="3200" dirty="0" smtClean="0">
                <a:latin typeface="Comic Sans MS" panose="030F0702030302020204" pitchFamily="66" charset="0"/>
                <a:cs typeface="Times New Roman" panose="02020603050405020304" pitchFamily="18" charset="0"/>
              </a:rPr>
              <a:t>Hooray!</a:t>
            </a:r>
            <a:endParaRPr lang="en-GB" sz="3200" dirty="0">
              <a:latin typeface="Comic Sans MS" panose="030F0702030302020204" pitchFamily="66" charset="0"/>
            </a:endParaRPr>
          </a:p>
        </p:txBody>
      </p:sp>
      <p:pic>
        <p:nvPicPr>
          <p:cNvPr id="3" name="Picture 2"/>
          <p:cNvPicPr>
            <a:picLocks noChangeAspect="1"/>
          </p:cNvPicPr>
          <p:nvPr/>
        </p:nvPicPr>
        <p:blipFill>
          <a:blip r:embed="rId4"/>
          <a:stretch>
            <a:fillRect/>
          </a:stretch>
        </p:blipFill>
        <p:spPr>
          <a:xfrm>
            <a:off x="8153400" y="4046917"/>
            <a:ext cx="3465499" cy="2537499"/>
          </a:xfrm>
          <a:prstGeom prst="rect">
            <a:avLst/>
          </a:prstGeom>
        </p:spPr>
      </p:pic>
    </p:spTree>
    <p:extLst>
      <p:ext uri="{BB962C8B-B14F-4D97-AF65-F5344CB8AC3E}">
        <p14:creationId xmlns:p14="http://schemas.microsoft.com/office/powerpoint/2010/main" val="12416971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noChangeArrowheads="1"/>
          </p:cNvSpPr>
          <p:nvPr>
            <p:ph type="title"/>
          </p:nvPr>
        </p:nvSpPr>
        <p:spPr>
          <a:xfrm>
            <a:off x="533400" y="1007268"/>
            <a:ext cx="10515600" cy="1325563"/>
          </a:xfrm>
        </p:spPr>
        <p:txBody>
          <a:bodyPr>
            <a:normAutofit fontScale="90000"/>
          </a:bodyPr>
          <a:lstStyle/>
          <a:p>
            <a:r>
              <a:rPr lang="en-GB" altLang="en-US" dirty="0" smtClean="0"/>
              <a:t/>
            </a:r>
            <a:br>
              <a:rPr lang="en-GB" altLang="en-US" dirty="0" smtClean="0"/>
            </a:br>
            <a:r>
              <a:rPr lang="en-GB" altLang="en-US" dirty="0"/>
              <a:t/>
            </a:r>
            <a:br>
              <a:rPr lang="en-GB" altLang="en-US" dirty="0"/>
            </a:br>
            <a:r>
              <a:rPr lang="en-GB" altLang="en-US" dirty="0" smtClean="0">
                <a:latin typeface="Comic Sans MS" panose="030F0702030302020204" pitchFamily="66" charset="0"/>
              </a:rPr>
              <a:t>Did you know…</a:t>
            </a:r>
            <a:br>
              <a:rPr lang="en-GB" altLang="en-US" dirty="0" smtClean="0">
                <a:latin typeface="Comic Sans MS" panose="030F0702030302020204" pitchFamily="66" charset="0"/>
              </a:rPr>
            </a:br>
            <a:r>
              <a:rPr lang="en-GB" altLang="en-US" dirty="0">
                <a:latin typeface="Comic Sans MS" panose="030F0702030302020204" pitchFamily="66" charset="0"/>
              </a:rPr>
              <a:t>O</a:t>
            </a:r>
            <a:r>
              <a:rPr lang="en-GB" altLang="en-US" dirty="0" smtClean="0">
                <a:latin typeface="Comic Sans MS" panose="030F0702030302020204" pitchFamily="66" charset="0"/>
              </a:rPr>
              <a:t>ur school concert last year raised money to make a school toilet in Malawi. </a:t>
            </a:r>
            <a:br>
              <a:rPr lang="en-GB" altLang="en-US" dirty="0" smtClean="0">
                <a:latin typeface="Comic Sans MS" panose="030F0702030302020204" pitchFamily="66" charset="0"/>
              </a:rPr>
            </a:br>
            <a:r>
              <a:rPr lang="en-GB" altLang="en-US" dirty="0" smtClean="0">
                <a:latin typeface="Comic Sans MS" panose="030F0702030302020204" pitchFamily="66" charset="0"/>
              </a:rPr>
              <a:t>You can see the pictures on the loos around our school!</a:t>
            </a:r>
            <a:br>
              <a:rPr lang="en-GB" altLang="en-US" dirty="0" smtClean="0">
                <a:latin typeface="Comic Sans MS" panose="030F0702030302020204" pitchFamily="66" charset="0"/>
              </a:rPr>
            </a:br>
            <a:r>
              <a:rPr lang="en-GB" altLang="en-US" dirty="0" smtClean="0">
                <a:latin typeface="Comic Sans MS" panose="030F0702030302020204" pitchFamily="66" charset="0"/>
              </a:rPr>
              <a:t>Hooray again!</a:t>
            </a:r>
            <a:r>
              <a:rPr lang="en-GB" altLang="en-US" dirty="0" smtClean="0"/>
              <a:t/>
            </a:r>
            <a:br>
              <a:rPr lang="en-GB" altLang="en-US" dirty="0" smtClean="0"/>
            </a:br>
            <a:endParaRPr lang="en-GB" altLang="en-US" dirty="0" smtClean="0"/>
          </a:p>
        </p:txBody>
      </p:sp>
      <p:sp>
        <p:nvSpPr>
          <p:cNvPr id="20483" name="Slide Number Placeholder 3"/>
          <p:cNvSpPr>
            <a:spLocks noGrp="1"/>
          </p:cNvSpPr>
          <p:nvPr>
            <p:ph type="sldNum" sz="quarter" idx="11"/>
          </p:nvPr>
        </p:nvSpPr>
        <p:spPr>
          <a:noFill/>
        </p:spPr>
        <p:txBody>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a:spcBef>
                <a:spcPct val="0"/>
              </a:spcBef>
              <a:buClrTx/>
              <a:buFontTx/>
              <a:buNone/>
            </a:pPr>
            <a:fld id="{71CF1F92-E849-4037-B4C6-876E88CCD562}" type="slidenum">
              <a:rPr lang="en-GB" altLang="en-US" sz="1800">
                <a:solidFill>
                  <a:schemeClr val="bg1"/>
                </a:solidFill>
              </a:rPr>
              <a:pPr>
                <a:spcBef>
                  <a:spcPct val="0"/>
                </a:spcBef>
                <a:buClrTx/>
                <a:buFontTx/>
                <a:buNone/>
              </a:pPr>
              <a:t>17</a:t>
            </a:fld>
            <a:endParaRPr lang="en-GB" altLang="en-US" sz="1800">
              <a:solidFill>
                <a:schemeClr val="bg1"/>
              </a:solidFill>
            </a:endParaRPr>
          </a:p>
        </p:txBody>
      </p:sp>
      <p:pic>
        <p:nvPicPr>
          <p:cNvPr id="20484" name="Picture 2" descr="C:\Users\cmoeran\AppData\Local\Microsoft\Windows\Temporary Internet Files\Content.IE5\X5MNEMJX\6011858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2400" y="2680674"/>
            <a:ext cx="6062662" cy="404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Rectangle 4"/>
          <p:cNvSpPr>
            <a:spLocks noChangeArrowheads="1"/>
          </p:cNvSpPr>
          <p:nvPr/>
        </p:nvSpPr>
        <p:spPr bwMode="auto">
          <a:xfrm rot="5400000">
            <a:off x="8788400" y="5186363"/>
            <a:ext cx="1727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Arial" panose="020B0604020202020204" pitchFamily="34" charset="0"/>
              <a:buBlip>
                <a:blip r:embed="rId2"/>
              </a:buBlip>
              <a:defRPr sz="3200">
                <a:solidFill>
                  <a:schemeClr val="tx1"/>
                </a:solidFill>
                <a:latin typeface="Arial" panose="020B0604020202020204" pitchFamily="34" charset="0"/>
              </a:defRPr>
            </a:lvl1pPr>
            <a:lvl2pPr marL="742950" indent="-285750">
              <a:spcBef>
                <a:spcPct val="20000"/>
              </a:spcBef>
              <a:buClr>
                <a:schemeClr val="bg2"/>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chemeClr val="bg2"/>
              </a:buClr>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Clr>
                <a:schemeClr val="bg2"/>
              </a:buClr>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sz="900"/>
              <a:t>Christian Aid/Heidi Bradner</a:t>
            </a:r>
          </a:p>
        </p:txBody>
      </p:sp>
      <p:sp>
        <p:nvSpPr>
          <p:cNvPr id="2" name="AutoShape 2" descr="Rehearsals for School Concert @ the... - St. Francis Primar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4"/>
          <a:stretch>
            <a:fillRect/>
          </a:stretch>
        </p:blipFill>
        <p:spPr>
          <a:xfrm>
            <a:off x="417513" y="3594897"/>
            <a:ext cx="4698410" cy="3126578"/>
          </a:xfrm>
          <a:prstGeom prst="rect">
            <a:avLst/>
          </a:prstGeom>
        </p:spPr>
      </p:pic>
    </p:spTree>
    <p:extLst>
      <p:ext uri="{BB962C8B-B14F-4D97-AF65-F5344CB8AC3E}">
        <p14:creationId xmlns:p14="http://schemas.microsoft.com/office/powerpoint/2010/main" val="2848096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 descr="Toilet Twinning - JustGiv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stretch>
            <a:fillRect/>
          </a:stretch>
        </p:blipFill>
        <p:spPr>
          <a:xfrm>
            <a:off x="1023937" y="2189162"/>
            <a:ext cx="5725359" cy="2319338"/>
          </a:xfrm>
          <a:prstGeom prst="rect">
            <a:avLst/>
          </a:prstGeom>
        </p:spPr>
      </p:pic>
      <p:sp>
        <p:nvSpPr>
          <p:cNvPr id="4" name="AutoShape 8" descr="Just sponsored our annual Toilet Block... - St. Athans Hotel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7480300" y="312738"/>
            <a:ext cx="4048125" cy="7048500"/>
          </a:xfrm>
          <a:prstGeom prst="rect">
            <a:avLst/>
          </a:prstGeom>
        </p:spPr>
      </p:pic>
    </p:spTree>
    <p:extLst>
      <p:ext uri="{BB962C8B-B14F-4D97-AF65-F5344CB8AC3E}">
        <p14:creationId xmlns:p14="http://schemas.microsoft.com/office/powerpoint/2010/main" val="18271092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ap Twinning – St Edmund's Church Crickhowel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Tap Twinning – St Edmund's Church Crickhowel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155575" y="465138"/>
            <a:ext cx="6681788" cy="4446426"/>
          </a:xfrm>
          <a:prstGeom prst="rect">
            <a:avLst/>
          </a:prstGeom>
        </p:spPr>
      </p:pic>
      <p:sp>
        <p:nvSpPr>
          <p:cNvPr id="5" name="TextBox 4"/>
          <p:cNvSpPr txBox="1"/>
          <p:nvPr/>
        </p:nvSpPr>
        <p:spPr>
          <a:xfrm>
            <a:off x="7968457" y="312737"/>
            <a:ext cx="3810000" cy="2554545"/>
          </a:xfrm>
          <a:prstGeom prst="rect">
            <a:avLst/>
          </a:prstGeom>
          <a:noFill/>
        </p:spPr>
        <p:txBody>
          <a:bodyPr wrap="square" rtlCol="0">
            <a:spAutoFit/>
          </a:bodyPr>
          <a:lstStyle/>
          <a:p>
            <a:r>
              <a:rPr lang="en-GB" sz="3200" dirty="0" smtClean="0"/>
              <a:t>During the corona virus, many children cannot wash their hands to keep them safe. </a:t>
            </a:r>
          </a:p>
        </p:txBody>
      </p:sp>
      <p:sp>
        <p:nvSpPr>
          <p:cNvPr id="6" name="AutoShape 6" descr="Toilet Twinning on Twitter: &quot;We've had a fantastic response from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stretch>
            <a:fillRect/>
          </a:stretch>
        </p:blipFill>
        <p:spPr>
          <a:xfrm>
            <a:off x="9002714" y="2451862"/>
            <a:ext cx="2884486" cy="2884486"/>
          </a:xfrm>
          <a:prstGeom prst="rect">
            <a:avLst/>
          </a:prstGeom>
        </p:spPr>
      </p:pic>
      <p:sp>
        <p:nvSpPr>
          <p:cNvPr id="8" name="TextBox 7"/>
          <p:cNvSpPr txBox="1"/>
          <p:nvPr/>
        </p:nvSpPr>
        <p:spPr>
          <a:xfrm>
            <a:off x="307975" y="5063964"/>
            <a:ext cx="11470482" cy="2523768"/>
          </a:xfrm>
          <a:prstGeom prst="rect">
            <a:avLst/>
          </a:prstGeom>
          <a:noFill/>
        </p:spPr>
        <p:txBody>
          <a:bodyPr wrap="square" rtlCol="0">
            <a:spAutoFit/>
          </a:bodyPr>
          <a:lstStyle/>
          <a:p>
            <a:pPr marL="457200" indent="-457200">
              <a:buFont typeface="Wingdings" panose="05000000000000000000" pitchFamily="2" charset="2"/>
              <a:buChar char="Ø"/>
            </a:pPr>
            <a:r>
              <a:rPr lang="en-GB" sz="2800" dirty="0"/>
              <a:t>Wouldn’t it be great </a:t>
            </a:r>
            <a:r>
              <a:rPr lang="en-GB" sz="2800" dirty="0" smtClean="0"/>
              <a:t>to </a:t>
            </a:r>
            <a:r>
              <a:rPr lang="en-GB" sz="2800" dirty="0"/>
              <a:t>twin a </a:t>
            </a:r>
            <a:r>
              <a:rPr lang="en-GB" sz="2800" dirty="0" smtClean="0"/>
              <a:t>tap</a:t>
            </a:r>
            <a:r>
              <a:rPr lang="en-GB" sz="2800" dirty="0"/>
              <a:t> </a:t>
            </a:r>
            <a:r>
              <a:rPr lang="en-GB" sz="2800" dirty="0" smtClean="0"/>
              <a:t>as well as a loo?</a:t>
            </a:r>
            <a:endParaRPr lang="en-GB" sz="2800" dirty="0"/>
          </a:p>
          <a:p>
            <a:pPr marL="457200" indent="-457200">
              <a:buFont typeface="Wingdings" panose="05000000000000000000" pitchFamily="2" charset="2"/>
              <a:buChar char="Ø"/>
            </a:pPr>
            <a:r>
              <a:rPr lang="en-GB" sz="2800" dirty="0" smtClean="0"/>
              <a:t>Send </a:t>
            </a:r>
            <a:r>
              <a:rPr lang="en-GB" sz="2800" dirty="0"/>
              <a:t>ideas </a:t>
            </a:r>
            <a:r>
              <a:rPr lang="en-GB" sz="2800" dirty="0" smtClean="0"/>
              <a:t>how we could do that to </a:t>
            </a:r>
            <a:r>
              <a:rPr lang="en-GB" sz="2800" dirty="0"/>
              <a:t>Mrs Torrens through </a:t>
            </a:r>
            <a:r>
              <a:rPr lang="en-GB" sz="2800" dirty="0" smtClean="0"/>
              <a:t>school email. </a:t>
            </a:r>
          </a:p>
          <a:p>
            <a:pPr marL="457200" indent="-457200">
              <a:buFont typeface="Wingdings" panose="05000000000000000000" pitchFamily="2" charset="2"/>
              <a:buChar char="Ø"/>
            </a:pPr>
            <a:r>
              <a:rPr lang="en-GB" sz="2800" dirty="0" smtClean="0"/>
              <a:t>Praying makes a big difference, like with Peter and John, so maybe you can</a:t>
            </a:r>
          </a:p>
          <a:p>
            <a:r>
              <a:rPr lang="en-GB" sz="2800" dirty="0"/>
              <a:t> </a:t>
            </a:r>
            <a:r>
              <a:rPr lang="en-GB" sz="2800" dirty="0" smtClean="0"/>
              <a:t>    pray </a:t>
            </a:r>
            <a:r>
              <a:rPr lang="en-GB" sz="2800" dirty="0"/>
              <a:t>that all children </a:t>
            </a:r>
            <a:r>
              <a:rPr lang="en-GB" sz="2800" dirty="0" smtClean="0"/>
              <a:t>would have </a:t>
            </a:r>
            <a:r>
              <a:rPr lang="en-GB" sz="2800" dirty="0"/>
              <a:t>a </a:t>
            </a:r>
            <a:r>
              <a:rPr lang="en-GB" sz="2800" dirty="0" smtClean="0"/>
              <a:t>tap, clean water and a loo.</a:t>
            </a:r>
            <a:endParaRPr lang="en-GB" sz="2800" dirty="0"/>
          </a:p>
          <a:p>
            <a:endParaRPr lang="en-GB" sz="2800" dirty="0"/>
          </a:p>
          <a:p>
            <a:endParaRPr lang="en-GB" dirty="0"/>
          </a:p>
        </p:txBody>
      </p:sp>
    </p:spTree>
    <p:extLst>
      <p:ext uri="{BB962C8B-B14F-4D97-AF65-F5344CB8AC3E}">
        <p14:creationId xmlns:p14="http://schemas.microsoft.com/office/powerpoint/2010/main" val="4179262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38400" y="302517"/>
            <a:ext cx="6858000" cy="4572000"/>
          </a:xfrm>
          <a:prstGeom prst="rect">
            <a:avLst/>
          </a:prstGeom>
        </p:spPr>
      </p:pic>
      <p:sp>
        <p:nvSpPr>
          <p:cNvPr id="2" name="Rectangle 1"/>
          <p:cNvSpPr/>
          <p:nvPr/>
        </p:nvSpPr>
        <p:spPr>
          <a:xfrm>
            <a:off x="2533650" y="225504"/>
            <a:ext cx="6667500" cy="4401205"/>
          </a:xfrm>
          <a:prstGeom prst="rect">
            <a:avLst/>
          </a:prstGeom>
        </p:spPr>
        <p:txBody>
          <a:bodyPr wrap="square">
            <a:spAutoFit/>
          </a:bodyPr>
          <a:lstStyle/>
          <a:p>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Let’s pray.</a:t>
            </a:r>
          </a:p>
          <a:p>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Thank you God for our toilets everywhere we go, </a:t>
            </a:r>
          </a:p>
          <a:p>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at home and at school, in parks and cafes, and even by the beach.</a:t>
            </a:r>
          </a:p>
          <a:p>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Help us to be grateful for what we have. Let us help </a:t>
            </a:r>
            <a:r>
              <a:rPr lang="en-GB" sz="28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bring </a:t>
            </a:r>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changes </a:t>
            </a:r>
            <a:r>
              <a:rPr lang="en-GB" sz="28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in the lives of others who do not have </a:t>
            </a:r>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important things like toilets and taps.</a:t>
            </a:r>
          </a:p>
          <a:p>
            <a:r>
              <a:rPr lang="en-GB" sz="2800" dirty="0">
                <a:solidFill>
                  <a:schemeClr val="bg1"/>
                </a:solidFill>
                <a:latin typeface="Comic Sans MS" panose="030F0702030302020204" pitchFamily="66" charset="0"/>
                <a:ea typeface="Times" panose="02020603050405020304" pitchFamily="18" charset="0"/>
                <a:cs typeface="Times New Roman" panose="02020603050405020304" pitchFamily="18" charset="0"/>
              </a:rPr>
              <a:t> </a:t>
            </a:r>
            <a:r>
              <a:rPr lang="en-GB" sz="2800" dirty="0" smtClean="0">
                <a:solidFill>
                  <a:schemeClr val="bg1"/>
                </a:solidFill>
                <a:latin typeface="Comic Sans MS" panose="030F0702030302020204" pitchFamily="66" charset="0"/>
                <a:ea typeface="Times" panose="02020603050405020304" pitchFamily="18" charset="0"/>
                <a:cs typeface="Times New Roman" panose="02020603050405020304" pitchFamily="18" charset="0"/>
              </a:rPr>
              <a:t>                                                Amen</a:t>
            </a:r>
            <a:r>
              <a:rPr lang="en-GB" sz="2800" dirty="0" smtClean="0">
                <a:latin typeface="Comic Sans MS" panose="030F0702030302020204" pitchFamily="66" charset="0"/>
                <a:ea typeface="Times" panose="02020603050405020304" pitchFamily="18" charset="0"/>
                <a:cs typeface="Times New Roman" panose="02020603050405020304" pitchFamily="18" charset="0"/>
              </a:rPr>
              <a:t>. </a:t>
            </a:r>
            <a:endParaRPr lang="en-GB" sz="28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855662" y="4522013"/>
            <a:ext cx="10379075" cy="2147395"/>
          </a:xfrm>
          <a:prstGeom prst="rect">
            <a:avLst/>
          </a:prstGeom>
        </p:spPr>
      </p:pic>
    </p:spTree>
    <p:extLst>
      <p:ext uri="{BB962C8B-B14F-4D97-AF65-F5344CB8AC3E}">
        <p14:creationId xmlns:p14="http://schemas.microsoft.com/office/powerpoint/2010/main" val="10751068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717</TotalTime>
  <Words>824</Words>
  <Application>Microsoft Office PowerPoint</Application>
  <PresentationFormat>Widescreen</PresentationFormat>
  <Paragraphs>112</Paragraphs>
  <Slides>20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Comic Sans MS</vt:lpstr>
      <vt:lpstr>Times</vt:lpstr>
      <vt:lpstr>Times New Roman</vt:lpstr>
      <vt:lpstr>Wingdings</vt:lpstr>
      <vt:lpstr>Office Theme</vt:lpstr>
      <vt:lpstr>PowerPoint Presentation</vt:lpstr>
      <vt:lpstr>PowerPoint Presentation</vt:lpstr>
      <vt:lpstr>PowerPoint Presentation</vt:lpstr>
      <vt:lpstr>PowerPoint Presentation</vt:lpstr>
      <vt:lpstr>Toilet troubles</vt:lpstr>
      <vt:lpstr>PowerPoint Presentation</vt:lpstr>
      <vt:lpstr>  They are all about something we use every day… A toilet!  Let’s learn  a bit about  how it  was invented  and discover  how we have  made a difference  in the world. </vt:lpstr>
      <vt:lpstr>Ancient Roman toilets</vt:lpstr>
      <vt:lpstr>PowerPoint Presentation</vt:lpstr>
      <vt:lpstr>Toilets can be very different. There are lots to choose from, but what we all want is that it is clean, private and safe, like our school loos, because we look after them. </vt:lpstr>
      <vt:lpstr>In some countries school toilets can often be dirty or smelly and have no toilet paper or soap.  Sometimes the locks might be broken.</vt:lpstr>
      <vt:lpstr>Did you know toilet paper is made of trees? About 27,000 trees are cut down to make the toilet paper we use everyday. </vt:lpstr>
      <vt:lpstr>How does the plastic bag relate to toilets?</vt:lpstr>
      <vt:lpstr>This is Jeremiah (on the right). He lives in Africa, in Kenya’s capital city, Nairobi. It is a very poor area.</vt:lpstr>
      <vt:lpstr>When it rains it is like living in mud.  When Jeremiah was younger, there were no toilets or safe clean water. Jeremiah and his friends had to use ‘flying toilets’- a plastic bag instead of a toilet. They would throw it away which made a smell. </vt:lpstr>
      <vt:lpstr>PowerPoint Presentation</vt:lpstr>
      <vt:lpstr>  Did you know… Our school concert last year raised money to make a school toilet in Malawi.  You can see the pictures on the loos around our school! Hooray again! </vt:lpstr>
      <vt:lpstr>PowerPoint Presentation</vt:lpstr>
      <vt:lpstr>PowerPoint Presentation</vt:lpstr>
      <vt:lpstr>PowerPoint Presentation</vt:lpstr>
    </vt:vector>
  </TitlesOfParts>
  <Company>Ocean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Torrens</dc:creator>
  <cp:lastModifiedBy>Heather Torrens</cp:lastModifiedBy>
  <cp:revision>62</cp:revision>
  <dcterms:created xsi:type="dcterms:W3CDTF">2020-02-24T08:35:28Z</dcterms:created>
  <dcterms:modified xsi:type="dcterms:W3CDTF">2020-05-12T09:36:02Z</dcterms:modified>
</cp:coreProperties>
</file>