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notesMasterIdLst>
    <p:notesMasterId r:id="rId48"/>
  </p:notesMasterIdLst>
  <p:handoutMasterIdLst>
    <p:handoutMasterId r:id="rId49"/>
  </p:handoutMasterIdLst>
  <p:sldIdLst>
    <p:sldId id="256" r:id="rId2"/>
    <p:sldId id="271" r:id="rId3"/>
    <p:sldId id="272" r:id="rId4"/>
    <p:sldId id="274" r:id="rId5"/>
    <p:sldId id="275" r:id="rId6"/>
    <p:sldId id="276" r:id="rId7"/>
    <p:sldId id="279" r:id="rId8"/>
    <p:sldId id="280" r:id="rId9"/>
    <p:sldId id="281" r:id="rId10"/>
    <p:sldId id="282" r:id="rId11"/>
    <p:sldId id="283" r:id="rId12"/>
    <p:sldId id="284" r:id="rId13"/>
    <p:sldId id="286" r:id="rId14"/>
    <p:sldId id="287" r:id="rId15"/>
    <p:sldId id="288" r:id="rId16"/>
    <p:sldId id="258" r:id="rId17"/>
    <p:sldId id="293" r:id="rId18"/>
    <p:sldId id="294" r:id="rId19"/>
    <p:sldId id="295" r:id="rId20"/>
    <p:sldId id="296" r:id="rId21"/>
    <p:sldId id="297" r:id="rId22"/>
    <p:sldId id="298" r:id="rId23"/>
    <p:sldId id="299" r:id="rId24"/>
    <p:sldId id="300" r:id="rId25"/>
    <p:sldId id="303" r:id="rId26"/>
    <p:sldId id="304" r:id="rId27"/>
    <p:sldId id="309" r:id="rId28"/>
    <p:sldId id="266" r:id="rId29"/>
    <p:sldId id="290" r:id="rId30"/>
    <p:sldId id="291" r:id="rId31"/>
    <p:sldId id="292" r:id="rId32"/>
    <p:sldId id="306" r:id="rId33"/>
    <p:sldId id="310" r:id="rId34"/>
    <p:sldId id="311" r:id="rId35"/>
    <p:sldId id="312" r:id="rId36"/>
    <p:sldId id="313" r:id="rId37"/>
    <p:sldId id="319" r:id="rId38"/>
    <p:sldId id="314" r:id="rId39"/>
    <p:sldId id="315" r:id="rId40"/>
    <p:sldId id="316" r:id="rId41"/>
    <p:sldId id="317" r:id="rId42"/>
    <p:sldId id="289" r:id="rId43"/>
    <p:sldId id="307" r:id="rId44"/>
    <p:sldId id="318" r:id="rId45"/>
    <p:sldId id="270" r:id="rId46"/>
    <p:sldId id="305" r:id="rId47"/>
  </p:sldIdLst>
  <p:sldSz cx="12192000" cy="6858000"/>
  <p:notesSz cx="9872663" cy="67421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kki Rutherford" initials="NR" lastIdx="1" clrIdx="0">
    <p:extLst>
      <p:ext uri="{19B8F6BF-5375-455C-9EA6-DF929625EA0E}">
        <p15:presenceInfo xmlns:p15="http://schemas.microsoft.com/office/powerpoint/2012/main" userId="S-1-5-21-572776249-3971305895-292119901-179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D812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0" d="100"/>
          <a:sy n="80" d="100"/>
        </p:scale>
        <p:origin x="37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10-12T16:27:01.626" idx="1">
    <p:pos x="10" y="10"/>
    <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10-12T16:27:01.626" idx="1">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78154" cy="33827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592224" y="0"/>
            <a:ext cx="4278154" cy="338277"/>
          </a:xfrm>
          <a:prstGeom prst="rect">
            <a:avLst/>
          </a:prstGeom>
        </p:spPr>
        <p:txBody>
          <a:bodyPr vert="horz" lIns="91440" tIns="45720" rIns="91440" bIns="45720" rtlCol="0"/>
          <a:lstStyle>
            <a:lvl1pPr algn="r">
              <a:defRPr sz="1200"/>
            </a:lvl1pPr>
          </a:lstStyle>
          <a:p>
            <a:fld id="{35199CB4-DB18-4221-986E-4C6172AA4482}" type="datetimeFigureOut">
              <a:rPr lang="en-GB" smtClean="0"/>
              <a:t>13/10/2022</a:t>
            </a:fld>
            <a:endParaRPr lang="en-GB"/>
          </a:p>
        </p:txBody>
      </p:sp>
      <p:sp>
        <p:nvSpPr>
          <p:cNvPr id="4" name="Footer Placeholder 3"/>
          <p:cNvSpPr>
            <a:spLocks noGrp="1"/>
          </p:cNvSpPr>
          <p:nvPr>
            <p:ph type="ftr" sz="quarter" idx="2"/>
          </p:nvPr>
        </p:nvSpPr>
        <p:spPr>
          <a:xfrm>
            <a:off x="0" y="6403837"/>
            <a:ext cx="4278154" cy="33827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592224" y="6403837"/>
            <a:ext cx="4278154" cy="338276"/>
          </a:xfrm>
          <a:prstGeom prst="rect">
            <a:avLst/>
          </a:prstGeom>
        </p:spPr>
        <p:txBody>
          <a:bodyPr vert="horz" lIns="91440" tIns="45720" rIns="91440" bIns="45720" rtlCol="0" anchor="b"/>
          <a:lstStyle>
            <a:lvl1pPr algn="r">
              <a:defRPr sz="1200"/>
            </a:lvl1pPr>
          </a:lstStyle>
          <a:p>
            <a:fld id="{E4CF89B9-2044-4936-9846-417D53D5B16B}" type="slidenum">
              <a:rPr lang="en-GB" smtClean="0"/>
              <a:t>‹#›</a:t>
            </a:fld>
            <a:endParaRPr lang="en-GB"/>
          </a:p>
        </p:txBody>
      </p:sp>
    </p:spTree>
    <p:extLst>
      <p:ext uri="{BB962C8B-B14F-4D97-AF65-F5344CB8AC3E}">
        <p14:creationId xmlns:p14="http://schemas.microsoft.com/office/powerpoint/2010/main" val="22180821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78154" cy="33827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592224" y="0"/>
            <a:ext cx="4278154" cy="338277"/>
          </a:xfrm>
          <a:prstGeom prst="rect">
            <a:avLst/>
          </a:prstGeom>
        </p:spPr>
        <p:txBody>
          <a:bodyPr vert="horz" lIns="91440" tIns="45720" rIns="91440" bIns="45720" rtlCol="0"/>
          <a:lstStyle>
            <a:lvl1pPr algn="r">
              <a:defRPr sz="1200"/>
            </a:lvl1pPr>
          </a:lstStyle>
          <a:p>
            <a:fld id="{65125F1C-B048-40CF-A912-365D38481A99}" type="datetimeFigureOut">
              <a:rPr lang="en-GB" smtClean="0"/>
              <a:t>13/10/2022</a:t>
            </a:fld>
            <a:endParaRPr lang="en-GB"/>
          </a:p>
        </p:txBody>
      </p:sp>
      <p:sp>
        <p:nvSpPr>
          <p:cNvPr id="4" name="Slide Image Placeholder 3"/>
          <p:cNvSpPr>
            <a:spLocks noGrp="1" noRot="1" noChangeAspect="1"/>
          </p:cNvSpPr>
          <p:nvPr>
            <p:ph type="sldImg" idx="2"/>
          </p:nvPr>
        </p:nvSpPr>
        <p:spPr>
          <a:xfrm>
            <a:off x="2914650" y="842963"/>
            <a:ext cx="4043363" cy="22748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87267" y="3244642"/>
            <a:ext cx="7898130" cy="265470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403837"/>
            <a:ext cx="4278154" cy="338276"/>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592224" y="6403837"/>
            <a:ext cx="4278154" cy="338276"/>
          </a:xfrm>
          <a:prstGeom prst="rect">
            <a:avLst/>
          </a:prstGeom>
        </p:spPr>
        <p:txBody>
          <a:bodyPr vert="horz" lIns="91440" tIns="45720" rIns="91440" bIns="45720" rtlCol="0" anchor="b"/>
          <a:lstStyle>
            <a:lvl1pPr algn="r">
              <a:defRPr sz="1200"/>
            </a:lvl1pPr>
          </a:lstStyle>
          <a:p>
            <a:fld id="{565F70F7-B87D-442B-A311-31C55F435793}" type="slidenum">
              <a:rPr lang="en-GB" smtClean="0"/>
              <a:t>‹#›</a:t>
            </a:fld>
            <a:endParaRPr lang="en-GB"/>
          </a:p>
        </p:txBody>
      </p:sp>
    </p:spTree>
    <p:extLst>
      <p:ext uri="{BB962C8B-B14F-4D97-AF65-F5344CB8AC3E}">
        <p14:creationId xmlns:p14="http://schemas.microsoft.com/office/powerpoint/2010/main" val="3944465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Children</a:t>
            </a:r>
            <a:r>
              <a:rPr lang="en-GB" baseline="0" dirty="0" smtClean="0"/>
              <a:t> model blending some sounds</a:t>
            </a:r>
            <a:endParaRPr lang="en-GB" dirty="0"/>
          </a:p>
        </p:txBody>
      </p:sp>
      <p:sp>
        <p:nvSpPr>
          <p:cNvPr id="4" name="Slide Number Placeholder 3"/>
          <p:cNvSpPr>
            <a:spLocks noGrp="1"/>
          </p:cNvSpPr>
          <p:nvPr>
            <p:ph type="sldNum" sz="quarter" idx="10"/>
          </p:nvPr>
        </p:nvSpPr>
        <p:spPr/>
        <p:txBody>
          <a:bodyPr/>
          <a:lstStyle/>
          <a:p>
            <a:fld id="{565F70F7-B87D-442B-A311-31C55F435793}" type="slidenum">
              <a:rPr lang="en-GB" smtClean="0"/>
              <a:t>13</a:t>
            </a:fld>
            <a:endParaRPr lang="en-GB"/>
          </a:p>
        </p:txBody>
      </p:sp>
    </p:spTree>
    <p:extLst>
      <p:ext uri="{BB962C8B-B14F-4D97-AF65-F5344CB8AC3E}">
        <p14:creationId xmlns:p14="http://schemas.microsoft.com/office/powerpoint/2010/main" val="284600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a:t>
            </a:r>
            <a:r>
              <a:rPr lang="en-GB" baseline="0" dirty="0"/>
              <a:t> elements of the National Curriculum are expanded upon for parents and carers in the </a:t>
            </a:r>
            <a:r>
              <a:rPr lang="en-GB" b="1" baseline="0" dirty="0">
                <a:latin typeface="Twinkl" pitchFamily="2" charset="0"/>
              </a:rPr>
              <a:t>Reading with Your Year 2 Child Parent Advice Booklet.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34</a:t>
            </a:fld>
            <a:endParaRPr lang="en-GB"/>
          </a:p>
        </p:txBody>
      </p:sp>
    </p:spTree>
    <p:extLst>
      <p:ext uri="{BB962C8B-B14F-4D97-AF65-F5344CB8AC3E}">
        <p14:creationId xmlns:p14="http://schemas.microsoft.com/office/powerpoint/2010/main" val="39349400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a:t>
            </a:r>
            <a:r>
              <a:rPr lang="en-GB" baseline="0" dirty="0"/>
              <a:t> elements of the National Curriculum are expanded upon for parents and carers in the </a:t>
            </a:r>
            <a:r>
              <a:rPr lang="en-GB" b="1" baseline="0" dirty="0">
                <a:latin typeface="Twinkl" pitchFamily="2" charset="0"/>
              </a:rPr>
              <a:t>Reading with Your Year 2 Child Parent Advice Booklet.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35</a:t>
            </a:fld>
            <a:endParaRPr lang="en-GB"/>
          </a:p>
        </p:txBody>
      </p:sp>
    </p:spTree>
    <p:extLst>
      <p:ext uri="{BB962C8B-B14F-4D97-AF65-F5344CB8AC3E}">
        <p14:creationId xmlns:p14="http://schemas.microsoft.com/office/powerpoint/2010/main" val="3160398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a:t>
            </a:r>
            <a:r>
              <a:rPr lang="en-GB" baseline="0" dirty="0"/>
              <a:t> elements of the National Curriculum are expanded upon for parents and carers in the </a:t>
            </a:r>
            <a:r>
              <a:rPr lang="en-GB" b="1" baseline="0" dirty="0">
                <a:latin typeface="Twinkl" pitchFamily="2" charset="0"/>
              </a:rPr>
              <a:t>Reading with Your Year 2 Child Parent Advice Booklet.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36</a:t>
            </a:fld>
            <a:endParaRPr lang="en-GB"/>
          </a:p>
        </p:txBody>
      </p:sp>
    </p:spTree>
    <p:extLst>
      <p:ext uri="{BB962C8B-B14F-4D97-AF65-F5344CB8AC3E}">
        <p14:creationId xmlns:p14="http://schemas.microsoft.com/office/powerpoint/2010/main" val="3296519681"/>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82762"/>
            <a:ext cx="10222992"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000" b="1">
                <a:solidFill>
                  <a:schemeClr val="accent2">
                    <a:lumMod val="75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BDF7E01-4652-41B4-B468-944A98D8F1F4}"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6ADAA03E-111D-441A-8B31-94EC6607E98C}" type="slidenum">
              <a:rPr lang="en-GB" smtClean="0"/>
              <a:t>‹#›</a:t>
            </a:fld>
            <a:endParaRPr lang="en-GB"/>
          </a:p>
        </p:txBody>
      </p:sp>
    </p:spTree>
    <p:extLst>
      <p:ext uri="{BB962C8B-B14F-4D97-AF65-F5344CB8AC3E}">
        <p14:creationId xmlns:p14="http://schemas.microsoft.com/office/powerpoint/2010/main" val="238244871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DF7E01-4652-41B4-B468-944A98D8F1F4}"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2608841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b="1">
                <a:solidFill>
                  <a:schemeClr val="accent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593667" y="6272784"/>
            <a:ext cx="2644309" cy="365125"/>
          </a:xfrm>
        </p:spPr>
        <p:txBody>
          <a:bodyPr/>
          <a:lstStyle>
            <a:lvl1pPr>
              <a:defRPr>
                <a:solidFill>
                  <a:schemeClr val="accent2">
                    <a:lumMod val="50000"/>
                  </a:schemeClr>
                </a:solidFill>
              </a:defRPr>
            </a:lvl1pPr>
          </a:lstStyle>
          <a:p>
            <a:fld id="{FBDF7E01-4652-41B4-B468-944A98D8F1F4}" type="datetimeFigureOut">
              <a:rPr lang="en-GB" smtClean="0"/>
              <a:t>13/10/2022</a:t>
            </a:fld>
            <a:endParaRPr lang="en-GB"/>
          </a:p>
        </p:txBody>
      </p:sp>
      <p:sp>
        <p:nvSpPr>
          <p:cNvPr id="5" name="Footer Placeholder 4"/>
          <p:cNvSpPr>
            <a:spLocks noGrp="1"/>
          </p:cNvSpPr>
          <p:nvPr>
            <p:ph type="ftr" sz="quarter" idx="11"/>
          </p:nvPr>
        </p:nvSpPr>
        <p:spPr>
          <a:xfrm>
            <a:off x="2182708" y="6272784"/>
            <a:ext cx="6327648" cy="365125"/>
          </a:xfrm>
        </p:spPr>
        <p:txBody>
          <a:bodyPr/>
          <a:lstStyle>
            <a:lvl1pPr>
              <a:defRPr>
                <a:solidFill>
                  <a:schemeClr val="accent2">
                    <a:lumMod val="50000"/>
                  </a:schemeClr>
                </a:solidFill>
              </a:defRPr>
            </a:lvl1p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6ADAA03E-111D-441A-8B31-94EC6607E98C}" type="slidenum">
              <a:rPr lang="en-GB" smtClean="0"/>
              <a:t>‹#›</a:t>
            </a:fld>
            <a:endParaRPr lang="en-GB"/>
          </a:p>
        </p:txBody>
      </p:sp>
    </p:spTree>
    <p:extLst>
      <p:ext uri="{BB962C8B-B14F-4D97-AF65-F5344CB8AC3E}">
        <p14:creationId xmlns:p14="http://schemas.microsoft.com/office/powerpoint/2010/main" val="147021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BDF7E01-4652-41B4-B468-944A98D8F1F4}"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979765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BDF7E01-4652-41B4-B468-944A98D8F1F4}" type="datetimeFigureOut">
              <a:rPr lang="en-GB" smtClean="0"/>
              <a:t>13/10/2022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3031287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BDF7E01-4652-41B4-B468-944A98D8F1F4}" type="datetimeFigureOut">
              <a:rPr lang="en-GB" smtClean="0"/>
              <a:t>13/10/2022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1001983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DF7E01-4652-41B4-B468-944A98D8F1F4}" type="datetimeFigureOut">
              <a:rPr lang="en-GB" smtClean="0"/>
              <a:t>13/10/2022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3185809862"/>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BDF7E01-4652-41B4-B468-944A98D8F1F4}"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294224680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2">
                    <a:lumMod val="75000"/>
                  </a:schemeClr>
                </a:solidFill>
              </a:defRPr>
            </a:lvl1pPr>
          </a:lstStyle>
          <a:p>
            <a:fld id="{FBDF7E01-4652-41B4-B468-944A98D8F1F4}" type="datetimeFigureOut">
              <a:rPr lang="en-GB" smtClean="0"/>
              <a:t>13/10/2022</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1278266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DF7E01-4652-41B4-B468-944A98D8F1F4}"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3388452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DF7E01-4652-41B4-B468-944A98D8F1F4}"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AA03E-111D-441A-8B31-94EC6607E98C}" type="slidenum">
              <a:rPr lang="en-GB" smtClean="0"/>
              <a:t>‹#›</a:t>
            </a:fld>
            <a:endParaRPr lang="en-GB"/>
          </a:p>
        </p:txBody>
      </p:sp>
    </p:spTree>
    <p:extLst>
      <p:ext uri="{BB962C8B-B14F-4D97-AF65-F5344CB8AC3E}">
        <p14:creationId xmlns:p14="http://schemas.microsoft.com/office/powerpoint/2010/main" val="3410141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40031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887481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17733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986334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394870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34849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370087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992474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3192889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8562112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1667921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microsoft.com/office/2007/relationships/hdphoto" Target="../media/hdphoto1.wdp"/><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accent2">
                    <a:lumMod val="50000"/>
                  </a:schemeClr>
                </a:solidFill>
              </a:defRPr>
            </a:lvl1pPr>
          </a:lstStyle>
          <a:p>
            <a:fld id="{FBDF7E01-4652-41B4-B468-944A98D8F1F4}" type="datetimeFigureOut">
              <a:rPr lang="en-GB" smtClean="0"/>
              <a:t>13/10/2022</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accent2">
                    <a:lumMod val="50000"/>
                  </a:schemeClr>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24">
                <a:duotone>
                  <a:schemeClr val="accent2">
                    <a:shade val="45000"/>
                    <a:satMod val="135000"/>
                  </a:schemeClr>
                  <a:prstClr val="white"/>
                </a:duotone>
                <a:extLst>
                  <a:ext uri="{BEBA8EAE-BF5A-486C-A8C5-ECC9F3942E4B}">
                    <a14:imgProps xmlns:a14="http://schemas.microsoft.com/office/drawing/2010/main">
                      <a14:imgLayer r:embed="rId2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6ADAA03E-111D-441A-8B31-94EC6607E98C}" type="slidenum">
              <a:rPr lang="en-GB" smtClean="0"/>
              <a:t>‹#›</a:t>
            </a:fld>
            <a:endParaRPr lang="en-GB"/>
          </a:p>
        </p:txBody>
      </p:sp>
    </p:spTree>
    <p:extLst>
      <p:ext uri="{BB962C8B-B14F-4D97-AF65-F5344CB8AC3E}">
        <p14:creationId xmlns:p14="http://schemas.microsoft.com/office/powerpoint/2010/main" val="3682152913"/>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 id="2147483794" r:id="rId18"/>
    <p:sldLayoutId id="2147483795" r:id="rId19"/>
    <p:sldLayoutId id="2147483796" r:id="rId20"/>
    <p:sldLayoutId id="2147483797" r:id="rId21"/>
    <p:sldLayoutId id="2147483798" r:id="rId22"/>
  </p:sldLayoutIdLst>
  <p:txStyles>
    <p:titleStyle>
      <a:lvl1pPr algn="l" defTabSz="914400" rtl="0" eaLnBrk="1" latinLnBrk="0" hangingPunct="1">
        <a:lnSpc>
          <a:spcPct val="90000"/>
        </a:lnSpc>
        <a:spcBef>
          <a:spcPct val="0"/>
        </a:spcBef>
        <a:buNone/>
        <a:defRPr sz="4800" b="1" kern="1200" cap="none" baseline="0">
          <a:blipFill>
            <a:blip r:embed="rId26">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google.co.uk/imgres?imgurl=http://www.mccullagh.org/db9/1ds2-2/ear-closeup.jpg&amp;imgrefurl=http://www.mccullagh.org/image/1ds2-2/ear-closeup.html&amp;h=768&amp;w=512&amp;sz=108&amp;hl=en&amp;start=3&amp;usg=__p3Vh2JsG9gwPWcGwFFekP0MxoDM=&amp;tbnid=5Cea8Luq7vUqiM:&amp;tbnh=142&amp;tbnw=95&amp;prev=/images?q=ear&amp;gbv=2&amp;hl=en"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ages.google.co.uk/imgres?imgurl=http://www.classicveedub.com.au/images/SpareParts/garage_tools/cartoon_eyes.jpg&amp;imgrefurl=http://www.classicveedub.com.au/SpareParts/Parts_Results_Tools.asp&amp;h=177&amp;w=177&amp;sz=6&amp;hl=en&amp;start=5&amp;usg=__zZ893Sfg4s5n4QJ0Iss0CimOX08=&amp;tbnid=PiHLF2Oc6Y1-JM:&amp;tbnh=101&amp;tbnw=101&amp;prev=/images?q=cartoon+eyes&amp;gbv=2&amp;ndsp=18&amp;hl=en&amp;sa=X"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ages.google.co.uk/imgres?imgurl=http://www.classicveedub.com.au/images/SpareParts/garage_tools/cartoon_eyes.jpg&amp;imgrefurl=http://www.classicveedub.com.au/SpareParts/Parts_Results_Tools.asp&amp;h=177&amp;w=177&amp;sz=6&amp;hl=en&amp;start=5&amp;usg=__zZ893Sfg4s5n4QJ0Iss0CimOX08=&amp;tbnid=PiHLF2Oc6Y1-JM:&amp;tbnh=101&amp;tbnw=101&amp;prev=/images?q=cartoon+eyes&amp;gbv=2&amp;ndsp=18&amp;hl=en&amp;sa=X"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UCI2mu7URBc&amp;t=4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znwzfLFac-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nkUumMtnhzU"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hyperlink" Target="https://www.youtube.com/watch?v=OPZyO-dr5D8" TargetMode="External"/><Relationship Id="rId4" Type="http://schemas.openxmlformats.org/officeDocument/2006/relationships/image" Target="../media/image16.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2.xml"/><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image" Target="../media/image27.png"/><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Year 2</a:t>
            </a:r>
            <a:br>
              <a:rPr lang="en-GB" dirty="0" smtClean="0"/>
            </a:br>
            <a:r>
              <a:rPr lang="en-GB" dirty="0" smtClean="0"/>
              <a:t>Phonics and Reading Fun!</a:t>
            </a:r>
            <a:endParaRPr lang="en-GB" dirty="0"/>
          </a:p>
        </p:txBody>
      </p:sp>
      <p:sp>
        <p:nvSpPr>
          <p:cNvPr id="3" name="Subtitle 2"/>
          <p:cNvSpPr>
            <a:spLocks noGrp="1"/>
          </p:cNvSpPr>
          <p:nvPr>
            <p:ph type="subTitle" idx="1"/>
          </p:nvPr>
        </p:nvSpPr>
        <p:spPr>
          <a:xfrm>
            <a:off x="1069848" y="4468030"/>
            <a:ext cx="7891272" cy="990937"/>
          </a:xfrm>
        </p:spPr>
        <p:txBody>
          <a:bodyPr>
            <a:noAutofit/>
          </a:bodyPr>
          <a:lstStyle/>
          <a:p>
            <a:pPr algn="ctr"/>
            <a:r>
              <a:rPr lang="en-GB" sz="3300" dirty="0" smtClean="0"/>
              <a:t>We welcome you all to our Phonics and Reading workshop today – Thursday 13</a:t>
            </a:r>
            <a:r>
              <a:rPr lang="en-GB" sz="3300" baseline="30000" dirty="0" smtClean="0"/>
              <a:t>th</a:t>
            </a:r>
            <a:r>
              <a:rPr lang="en-GB" sz="3300" dirty="0" smtClean="0"/>
              <a:t> October 2022</a:t>
            </a:r>
            <a:endParaRPr lang="en-GB" sz="3300" dirty="0"/>
          </a:p>
        </p:txBody>
      </p:sp>
    </p:spTree>
    <p:extLst>
      <p:ext uri="{BB962C8B-B14F-4D97-AF65-F5344CB8AC3E}">
        <p14:creationId xmlns:p14="http://schemas.microsoft.com/office/powerpoint/2010/main" val="36248479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8328" y="1027028"/>
            <a:ext cx="10716986" cy="3795343"/>
          </a:xfrm>
        </p:spPr>
        <p:txBody>
          <a:bodyPr>
            <a:noAutofit/>
          </a:bodyPr>
          <a:lstStyle/>
          <a:p>
            <a:pPr algn="ctr"/>
            <a:r>
              <a:rPr lang="en-GB" sz="11500" dirty="0" smtClean="0"/>
              <a:t>Why is reading </a:t>
            </a:r>
            <a:br>
              <a:rPr lang="en-GB" sz="11500" dirty="0" smtClean="0"/>
            </a:br>
            <a:r>
              <a:rPr lang="en-GB" sz="11500" dirty="0" smtClean="0"/>
              <a:t>so important?</a:t>
            </a:r>
            <a:endParaRPr lang="en-GB" sz="11500" dirty="0"/>
          </a:p>
        </p:txBody>
      </p:sp>
    </p:spTree>
    <p:extLst>
      <p:ext uri="{BB962C8B-B14F-4D97-AF65-F5344CB8AC3E}">
        <p14:creationId xmlns:p14="http://schemas.microsoft.com/office/powerpoint/2010/main" val="20073387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Image result for why is reading so important for a chi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1023" y="823397"/>
            <a:ext cx="10173663" cy="4968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8995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403433" y="228492"/>
            <a:ext cx="5228938" cy="6536173"/>
          </a:xfrm>
          <a:prstGeom prst="rect">
            <a:avLst/>
          </a:prstGeom>
        </p:spPr>
      </p:pic>
    </p:spTree>
    <p:extLst>
      <p:ext uri="{BB962C8B-B14F-4D97-AF65-F5344CB8AC3E}">
        <p14:creationId xmlns:p14="http://schemas.microsoft.com/office/powerpoint/2010/main" val="36956166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363764" y="1590179"/>
            <a:ext cx="10000922" cy="1942235"/>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r>
              <a:rPr lang="en-GB" sz="8800" dirty="0" smtClean="0"/>
              <a:t>What is ‘Phonics’?</a:t>
            </a:r>
            <a:endParaRPr lang="en-GB" sz="8800" dirty="0"/>
          </a:p>
        </p:txBody>
      </p:sp>
    </p:spTree>
    <p:extLst>
      <p:ext uri="{BB962C8B-B14F-4D97-AF65-F5344CB8AC3E}">
        <p14:creationId xmlns:p14="http://schemas.microsoft.com/office/powerpoint/2010/main" val="10746732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2781" y="813392"/>
            <a:ext cx="11511751" cy="5490518"/>
          </a:xfrm>
        </p:spPr>
        <p:txBody>
          <a:bodyPr>
            <a:noAutofit/>
          </a:bodyPr>
          <a:lstStyle/>
          <a:p>
            <a:pPr marL="0" indent="0">
              <a:buNone/>
            </a:pPr>
            <a:r>
              <a:rPr lang="en-GB" sz="5400" dirty="0">
                <a:latin typeface="+mj-lt"/>
              </a:rPr>
              <a:t>Phonics is a way of teaching children how to read and write. </a:t>
            </a:r>
            <a:endParaRPr lang="en-GB" sz="5400" dirty="0" smtClean="0">
              <a:latin typeface="+mj-lt"/>
            </a:endParaRPr>
          </a:p>
          <a:p>
            <a:pPr marL="0" indent="0">
              <a:buNone/>
            </a:pPr>
            <a:endParaRPr lang="en-GB" sz="2800" dirty="0" smtClean="0">
              <a:latin typeface="+mj-lt"/>
            </a:endParaRPr>
          </a:p>
          <a:p>
            <a:pPr marL="0" indent="0">
              <a:buNone/>
            </a:pPr>
            <a:r>
              <a:rPr lang="en-GB" sz="5400" dirty="0" smtClean="0">
                <a:latin typeface="+mj-lt"/>
              </a:rPr>
              <a:t>Phonics </a:t>
            </a:r>
            <a:r>
              <a:rPr lang="en-GB" sz="5400" dirty="0">
                <a:latin typeface="+mj-lt"/>
              </a:rPr>
              <a:t>works by breaking each word up into it’s individual sounds before blending those sounds back together to make the word</a:t>
            </a:r>
            <a:r>
              <a:rPr lang="en-GB" sz="5400" dirty="0" smtClean="0">
                <a:latin typeface="+mj-lt"/>
              </a:rPr>
              <a:t>.</a:t>
            </a:r>
            <a:endParaRPr lang="en-GB" sz="5400" dirty="0">
              <a:latin typeface="+mj-lt"/>
            </a:endParaRPr>
          </a:p>
        </p:txBody>
      </p:sp>
    </p:spTree>
    <p:extLst>
      <p:ext uri="{BB962C8B-B14F-4D97-AF65-F5344CB8AC3E}">
        <p14:creationId xmlns:p14="http://schemas.microsoft.com/office/powerpoint/2010/main" val="33677312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915886" y="1789113"/>
            <a:ext cx="8951913" cy="1143000"/>
          </a:xfrm>
        </p:spPr>
        <p:txBody>
          <a:bodyPr>
            <a:noAutofit/>
          </a:bodyPr>
          <a:lstStyle/>
          <a:p>
            <a:pPr eaLnBrk="1" hangingPunct="1"/>
            <a:r>
              <a:rPr lang="en-GB" altLang="en-US" sz="8000" dirty="0" smtClean="0"/>
              <a:t>Some Definitions </a:t>
            </a:r>
          </a:p>
        </p:txBody>
      </p:sp>
    </p:spTree>
    <p:extLst>
      <p:ext uri="{BB962C8B-B14F-4D97-AF65-F5344CB8AC3E}">
        <p14:creationId xmlns:p14="http://schemas.microsoft.com/office/powerpoint/2010/main" val="8040816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755650" y="723900"/>
            <a:ext cx="10761436" cy="472281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a:lstStyle>
          <a:p>
            <a:pPr>
              <a:buFontTx/>
              <a:buNone/>
              <a:defRPr/>
            </a:pPr>
            <a:r>
              <a:rPr lang="en-GB" sz="6600" u="sng" dirty="0" smtClean="0">
                <a:solidFill>
                  <a:srgbClr val="CC0099"/>
                </a:solidFill>
                <a:latin typeface="+mj-lt"/>
              </a:rPr>
              <a:t>Phoneme</a:t>
            </a:r>
          </a:p>
          <a:p>
            <a:pPr marL="0" indent="0">
              <a:buFont typeface="Arial" charset="0"/>
              <a:buNone/>
              <a:defRPr/>
            </a:pPr>
            <a:endParaRPr lang="en-GB" sz="3600" dirty="0" smtClean="0">
              <a:solidFill>
                <a:schemeClr val="accent2"/>
              </a:solidFill>
              <a:latin typeface="+mj-lt"/>
            </a:endParaRPr>
          </a:p>
          <a:p>
            <a:pPr>
              <a:buFontTx/>
              <a:buNone/>
              <a:defRPr/>
            </a:pPr>
            <a:r>
              <a:rPr lang="en-GB" sz="3600" dirty="0" smtClean="0">
                <a:latin typeface="+mj-lt"/>
              </a:rPr>
              <a:t>    This is the smallest unit of sound in a word.</a:t>
            </a:r>
          </a:p>
        </p:txBody>
      </p:sp>
      <p:pic>
        <p:nvPicPr>
          <p:cNvPr id="5" name="Picture 7" descr="ear-closeup">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9014505" y="3229545"/>
            <a:ext cx="2137909" cy="3194387"/>
          </a:xfrm>
          <a:prstGeom prst="rect">
            <a:avLst/>
          </a:prstGeom>
        </p:spPr>
      </p:pic>
      <p:sp>
        <p:nvSpPr>
          <p:cNvPr id="6" name="Text Box 8"/>
          <p:cNvSpPr txBox="1">
            <a:spLocks noChangeArrowheads="1"/>
          </p:cNvSpPr>
          <p:nvPr/>
        </p:nvSpPr>
        <p:spPr bwMode="auto">
          <a:xfrm>
            <a:off x="538843" y="3577544"/>
            <a:ext cx="7864927" cy="21698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20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3600" dirty="0">
                <a:solidFill>
                  <a:schemeClr val="accent2"/>
                </a:solidFill>
                <a:latin typeface="Comic Sans MS" panose="030F0702030302020204" pitchFamily="66" charset="0"/>
                <a:cs typeface="Arial" panose="020B0604020202020204" pitchFamily="34" charset="0"/>
              </a:rPr>
              <a:t>How many phonemes can you hear in</a:t>
            </a:r>
            <a:r>
              <a:rPr lang="en-GB" altLang="en-US" sz="3600" dirty="0">
                <a:solidFill>
                  <a:schemeClr val="accent2"/>
                </a:solidFill>
                <a:latin typeface="Times New Roman" panose="02020603050405020304" pitchFamily="18" charset="0"/>
                <a:cs typeface="Arial" panose="020B0604020202020204" pitchFamily="34" charset="0"/>
              </a:rPr>
              <a:t>   </a:t>
            </a:r>
            <a:endParaRPr lang="en-GB" altLang="en-US" sz="3600" dirty="0" smtClean="0">
              <a:solidFill>
                <a:schemeClr val="accent2"/>
              </a:solidFill>
              <a:latin typeface="Times New Roman" panose="02020603050405020304" pitchFamily="18" charset="0"/>
              <a:cs typeface="Arial" panose="020B0604020202020204" pitchFamily="34" charset="0"/>
            </a:endParaRPr>
          </a:p>
          <a:p>
            <a:pPr algn="ctr" eaLnBrk="1" hangingPunct="1">
              <a:spcBef>
                <a:spcPct val="50000"/>
              </a:spcBef>
              <a:buFontTx/>
              <a:buNone/>
            </a:pPr>
            <a:r>
              <a:rPr lang="en-GB" altLang="en-US" sz="6600" dirty="0">
                <a:latin typeface="Arial Black" panose="020B0A04020102020204" pitchFamily="34" charset="0"/>
                <a:cs typeface="Arial" panose="020B0604020202020204" pitchFamily="34" charset="0"/>
              </a:rPr>
              <a:t>c</a:t>
            </a:r>
            <a:r>
              <a:rPr lang="en-GB" altLang="en-US" sz="6600" dirty="0" smtClean="0">
                <a:latin typeface="Arial Black" panose="020B0A04020102020204" pitchFamily="34" charset="0"/>
                <a:cs typeface="Arial" panose="020B0604020202020204" pitchFamily="34" charset="0"/>
              </a:rPr>
              <a:t>at</a:t>
            </a:r>
            <a:r>
              <a:rPr lang="en-GB" altLang="en-US" sz="6000" dirty="0" smtClean="0">
                <a:latin typeface="Arial Black" panose="020B0A04020102020204" pitchFamily="34" charset="0"/>
                <a:cs typeface="Arial" panose="020B0604020202020204" pitchFamily="34" charset="0"/>
              </a:rPr>
              <a:t>          stairs</a:t>
            </a:r>
            <a:endParaRPr lang="en-GB" altLang="en-US" sz="6000" dirty="0">
              <a:latin typeface="Arial Black" panose="020B0A04020102020204" pitchFamily="34" charset="0"/>
              <a:cs typeface="Arial" panose="020B0604020202020204" pitchFamily="34" charset="0"/>
            </a:endParaRPr>
          </a:p>
        </p:txBody>
      </p:sp>
    </p:spTree>
    <p:extLst>
      <p:ext uri="{BB962C8B-B14F-4D97-AF65-F5344CB8AC3E}">
        <p14:creationId xmlns:p14="http://schemas.microsoft.com/office/powerpoint/2010/main" val="35758544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755650" y="723900"/>
            <a:ext cx="10761436" cy="472281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a:lstStyle>
          <a:p>
            <a:pPr>
              <a:buFontTx/>
              <a:buNone/>
              <a:defRPr/>
            </a:pPr>
            <a:r>
              <a:rPr lang="en-GB" sz="6600" u="sng" dirty="0" smtClean="0">
                <a:solidFill>
                  <a:srgbClr val="CC0099"/>
                </a:solidFill>
                <a:latin typeface="+mj-lt"/>
              </a:rPr>
              <a:t>Grapheme</a:t>
            </a:r>
          </a:p>
          <a:p>
            <a:pPr marL="0" indent="0">
              <a:buFont typeface="Arial" charset="0"/>
              <a:buNone/>
              <a:defRPr/>
            </a:pPr>
            <a:endParaRPr lang="en-GB" sz="3600" dirty="0" smtClean="0">
              <a:solidFill>
                <a:schemeClr val="accent2"/>
              </a:solidFill>
              <a:latin typeface="+mj-lt"/>
            </a:endParaRPr>
          </a:p>
          <a:p>
            <a:pPr>
              <a:buFontTx/>
              <a:buNone/>
              <a:defRPr/>
            </a:pPr>
            <a:r>
              <a:rPr lang="en-GB" sz="3600" dirty="0" smtClean="0">
                <a:latin typeface="+mj-lt"/>
              </a:rPr>
              <a:t> This is the letter or group of letters that represent a sound.</a:t>
            </a:r>
          </a:p>
        </p:txBody>
      </p:sp>
      <p:sp>
        <p:nvSpPr>
          <p:cNvPr id="6" name="Text Box 8"/>
          <p:cNvSpPr txBox="1">
            <a:spLocks noChangeArrowheads="1"/>
          </p:cNvSpPr>
          <p:nvPr/>
        </p:nvSpPr>
        <p:spPr bwMode="auto">
          <a:xfrm>
            <a:off x="538951" y="3710768"/>
            <a:ext cx="11227136" cy="272382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20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3600" dirty="0" smtClean="0">
                <a:solidFill>
                  <a:schemeClr val="accent2"/>
                </a:solidFill>
                <a:latin typeface="Comic Sans MS" panose="030F0702030302020204" pitchFamily="66" charset="0"/>
                <a:cs typeface="Arial" panose="020B0604020202020204" pitchFamily="34" charset="0"/>
              </a:rPr>
              <a:t>The same phoneme can be spelt using different graphemes</a:t>
            </a:r>
          </a:p>
          <a:p>
            <a:pPr eaLnBrk="1" hangingPunct="1">
              <a:spcBef>
                <a:spcPct val="50000"/>
              </a:spcBef>
              <a:buFontTx/>
              <a:buNone/>
            </a:pPr>
            <a:r>
              <a:rPr lang="en-GB" altLang="en-US" sz="3600" dirty="0" err="1" smtClean="0">
                <a:solidFill>
                  <a:schemeClr val="accent2"/>
                </a:solidFill>
                <a:latin typeface="Comic Sans MS" panose="030F0702030302020204" pitchFamily="66" charset="0"/>
                <a:cs typeface="Arial" panose="020B0604020202020204" pitchFamily="34" charset="0"/>
              </a:rPr>
              <a:t>Eg</a:t>
            </a:r>
            <a:r>
              <a:rPr lang="en-GB" altLang="en-US" sz="3600" dirty="0" smtClean="0">
                <a:solidFill>
                  <a:schemeClr val="accent2"/>
                </a:solidFill>
                <a:latin typeface="Comic Sans MS" panose="030F0702030302020204" pitchFamily="66" charset="0"/>
                <a:cs typeface="Arial" panose="020B0604020202020204" pitchFamily="34" charset="0"/>
              </a:rPr>
              <a:t>:</a:t>
            </a:r>
            <a:r>
              <a:rPr lang="en-GB" altLang="en-US" sz="3600" dirty="0" smtClean="0">
                <a:solidFill>
                  <a:schemeClr val="accent2"/>
                </a:solidFill>
                <a:latin typeface="Times New Roman" panose="02020603050405020304" pitchFamily="18" charset="0"/>
                <a:cs typeface="Arial" panose="020B0604020202020204" pitchFamily="34" charset="0"/>
              </a:rPr>
              <a:t>   </a:t>
            </a:r>
            <a:r>
              <a:rPr lang="en-GB" altLang="en-US" sz="6600" dirty="0" smtClean="0">
                <a:latin typeface="Arial Black" panose="020B0A04020102020204" pitchFamily="34" charset="0"/>
                <a:cs typeface="Arial" panose="020B0604020202020204" pitchFamily="34" charset="0"/>
              </a:rPr>
              <a:t>s</a:t>
            </a:r>
            <a:r>
              <a:rPr lang="en-GB" altLang="en-US" sz="6600" u="sng" dirty="0" smtClean="0">
                <a:latin typeface="Arial Black" panose="020B0A04020102020204" pitchFamily="34" charset="0"/>
                <a:cs typeface="Arial" panose="020B0604020202020204" pitchFamily="34" charset="0"/>
              </a:rPr>
              <a:t>ea</a:t>
            </a:r>
            <a:r>
              <a:rPr lang="en-GB" altLang="en-US" sz="6600" dirty="0" smtClean="0">
                <a:latin typeface="Arial Black" panose="020B0A04020102020204" pitchFamily="34" charset="0"/>
                <a:cs typeface="Arial" panose="020B0604020202020204" pitchFamily="34" charset="0"/>
              </a:rPr>
              <a:t>t     s</a:t>
            </a:r>
            <a:r>
              <a:rPr lang="en-GB" altLang="en-US" sz="6600" u="sng" dirty="0" smtClean="0">
                <a:latin typeface="Arial Black" panose="020B0A04020102020204" pitchFamily="34" charset="0"/>
                <a:cs typeface="Arial" panose="020B0604020202020204" pitchFamily="34" charset="0"/>
              </a:rPr>
              <a:t>ee</a:t>
            </a:r>
            <a:r>
              <a:rPr lang="en-GB" altLang="en-US" sz="6600" dirty="0" smtClean="0">
                <a:latin typeface="Arial Black" panose="020B0A04020102020204" pitchFamily="34" charset="0"/>
                <a:cs typeface="Arial" panose="020B0604020202020204" pitchFamily="34" charset="0"/>
              </a:rPr>
              <a:t>n    happ</a:t>
            </a:r>
            <a:r>
              <a:rPr lang="en-GB" altLang="en-US" sz="6600" u="sng" dirty="0" smtClean="0">
                <a:latin typeface="Arial Black" panose="020B0A04020102020204" pitchFamily="34" charset="0"/>
                <a:cs typeface="Arial" panose="020B0604020202020204" pitchFamily="34" charset="0"/>
              </a:rPr>
              <a:t>y</a:t>
            </a:r>
            <a:endParaRPr lang="en-GB" altLang="en-US" sz="6000" u="sng" dirty="0">
              <a:solidFill>
                <a:schemeClr val="accent2"/>
              </a:solidFill>
              <a:latin typeface="Arial Black" panose="020B0A04020102020204" pitchFamily="34" charset="0"/>
              <a:cs typeface="Arial" panose="020B0604020202020204" pitchFamily="34" charset="0"/>
            </a:endParaRPr>
          </a:p>
        </p:txBody>
      </p:sp>
      <p:pic>
        <p:nvPicPr>
          <p:cNvPr id="7" name="Picture 4" descr="cartoon_ey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9977" y="317288"/>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90336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755650" y="723901"/>
            <a:ext cx="10761436" cy="2800476"/>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a:lstStyle>
          <a:p>
            <a:pPr>
              <a:buFontTx/>
              <a:buNone/>
              <a:defRPr/>
            </a:pPr>
            <a:r>
              <a:rPr lang="en-GB" sz="6600" u="sng" dirty="0" smtClean="0">
                <a:solidFill>
                  <a:srgbClr val="CC0099"/>
                </a:solidFill>
                <a:latin typeface="+mj-lt"/>
              </a:rPr>
              <a:t>And….</a:t>
            </a:r>
          </a:p>
          <a:p>
            <a:pPr marL="0" indent="0">
              <a:buFont typeface="Arial" charset="0"/>
              <a:buNone/>
              <a:defRPr/>
            </a:pPr>
            <a:endParaRPr lang="en-GB" sz="1100" dirty="0" smtClean="0">
              <a:solidFill>
                <a:schemeClr val="accent2"/>
              </a:solidFill>
              <a:latin typeface="+mj-lt"/>
            </a:endParaRPr>
          </a:p>
          <a:p>
            <a:pPr>
              <a:buFontTx/>
              <a:buNone/>
              <a:defRPr/>
            </a:pPr>
            <a:r>
              <a:rPr lang="en-GB" sz="3600" dirty="0" smtClean="0">
                <a:latin typeface="+mj-lt"/>
              </a:rPr>
              <a:t> Sometimes the same grapheme can have a different phoneme/sound!</a:t>
            </a:r>
          </a:p>
        </p:txBody>
      </p:sp>
      <p:sp>
        <p:nvSpPr>
          <p:cNvPr id="6" name="Text Box 8"/>
          <p:cNvSpPr txBox="1">
            <a:spLocks noChangeArrowheads="1"/>
          </p:cNvSpPr>
          <p:nvPr/>
        </p:nvSpPr>
        <p:spPr bwMode="auto">
          <a:xfrm>
            <a:off x="1635021" y="3524377"/>
            <a:ext cx="8707995" cy="110799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20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3600" dirty="0" err="1" smtClean="0">
                <a:solidFill>
                  <a:schemeClr val="accent2"/>
                </a:solidFill>
                <a:latin typeface="Comic Sans MS" panose="030F0702030302020204" pitchFamily="66" charset="0"/>
                <a:cs typeface="Arial" panose="020B0604020202020204" pitchFamily="34" charset="0"/>
              </a:rPr>
              <a:t>Eg</a:t>
            </a:r>
            <a:r>
              <a:rPr lang="en-GB" altLang="en-US" sz="3600" dirty="0" smtClean="0">
                <a:solidFill>
                  <a:schemeClr val="accent2"/>
                </a:solidFill>
                <a:latin typeface="Comic Sans MS" panose="030F0702030302020204" pitchFamily="66" charset="0"/>
                <a:cs typeface="Arial" panose="020B0604020202020204" pitchFamily="34" charset="0"/>
              </a:rPr>
              <a:t>:</a:t>
            </a:r>
            <a:r>
              <a:rPr lang="en-GB" altLang="en-US" sz="3600" dirty="0" smtClean="0">
                <a:solidFill>
                  <a:schemeClr val="accent2"/>
                </a:solidFill>
                <a:latin typeface="Times New Roman" panose="02020603050405020304" pitchFamily="18" charset="0"/>
                <a:cs typeface="Arial" panose="020B0604020202020204" pitchFamily="34" charset="0"/>
              </a:rPr>
              <a:t>   </a:t>
            </a:r>
            <a:r>
              <a:rPr lang="en-GB" altLang="en-US" sz="6600" dirty="0" smtClean="0">
                <a:latin typeface="Arial Black" panose="020B0A04020102020204" pitchFamily="34" charset="0"/>
                <a:cs typeface="Arial" panose="020B0604020202020204" pitchFamily="34" charset="0"/>
              </a:rPr>
              <a:t>c</a:t>
            </a:r>
            <a:r>
              <a:rPr lang="en-GB" altLang="en-US" sz="6600" u="sng" dirty="0" smtClean="0">
                <a:latin typeface="Arial Black" panose="020B0A04020102020204" pitchFamily="34" charset="0"/>
                <a:cs typeface="Arial" panose="020B0604020202020204" pitchFamily="34" charset="0"/>
              </a:rPr>
              <a:t>ow</a:t>
            </a:r>
            <a:r>
              <a:rPr lang="en-GB" altLang="en-US" sz="6600" dirty="0" smtClean="0">
                <a:latin typeface="Arial Black" panose="020B0A04020102020204" pitchFamily="34" charset="0"/>
                <a:cs typeface="Arial" panose="020B0604020202020204" pitchFamily="34" charset="0"/>
              </a:rPr>
              <a:t>          sn</a:t>
            </a:r>
            <a:r>
              <a:rPr lang="en-GB" altLang="en-US" sz="6600" u="sng" dirty="0" smtClean="0">
                <a:latin typeface="Arial Black" panose="020B0A04020102020204" pitchFamily="34" charset="0"/>
                <a:cs typeface="Arial" panose="020B0604020202020204" pitchFamily="34" charset="0"/>
              </a:rPr>
              <a:t>ow</a:t>
            </a:r>
            <a:r>
              <a:rPr lang="en-GB" altLang="en-US" sz="6600" dirty="0" smtClean="0">
                <a:latin typeface="Arial Black" panose="020B0A04020102020204" pitchFamily="34" charset="0"/>
                <a:cs typeface="Arial" panose="020B0604020202020204" pitchFamily="34" charset="0"/>
              </a:rPr>
              <a:t> </a:t>
            </a:r>
            <a:endParaRPr lang="en-GB" altLang="en-US" sz="6000" u="sng" dirty="0">
              <a:solidFill>
                <a:schemeClr val="accent2"/>
              </a:solidFill>
              <a:latin typeface="Arial Black" panose="020B0A04020102020204" pitchFamily="34" charset="0"/>
              <a:cs typeface="Arial" panose="020B0604020202020204" pitchFamily="34" charset="0"/>
            </a:endParaRPr>
          </a:p>
        </p:txBody>
      </p:sp>
    </p:spTree>
    <p:extLst>
      <p:ext uri="{BB962C8B-B14F-4D97-AF65-F5344CB8AC3E}">
        <p14:creationId xmlns:p14="http://schemas.microsoft.com/office/powerpoint/2010/main" val="16675366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755650" y="723900"/>
            <a:ext cx="10761436" cy="472281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a:lstStyle>
          <a:p>
            <a:pPr>
              <a:buFontTx/>
              <a:buNone/>
              <a:defRPr/>
            </a:pPr>
            <a:r>
              <a:rPr lang="en-GB" sz="6600" u="sng" dirty="0" smtClean="0">
                <a:solidFill>
                  <a:srgbClr val="CC0099"/>
                </a:solidFill>
                <a:latin typeface="+mj-lt"/>
              </a:rPr>
              <a:t>Diagraph    </a:t>
            </a:r>
            <a:r>
              <a:rPr lang="en-GB" sz="3600" u="sng" dirty="0" smtClean="0">
                <a:solidFill>
                  <a:srgbClr val="CC0099"/>
                </a:solidFill>
                <a:latin typeface="+mj-lt"/>
              </a:rPr>
              <a:t>(special friends)</a:t>
            </a:r>
          </a:p>
          <a:p>
            <a:pPr marL="0" indent="0">
              <a:buFont typeface="Arial" charset="0"/>
              <a:buNone/>
              <a:defRPr/>
            </a:pPr>
            <a:endParaRPr lang="en-GB" sz="3600" dirty="0" smtClean="0">
              <a:solidFill>
                <a:schemeClr val="accent2"/>
              </a:solidFill>
              <a:latin typeface="+mj-lt"/>
            </a:endParaRPr>
          </a:p>
          <a:p>
            <a:pPr>
              <a:buFontTx/>
              <a:buNone/>
              <a:defRPr/>
            </a:pPr>
            <a:r>
              <a:rPr lang="en-GB" sz="3600" dirty="0" smtClean="0">
                <a:latin typeface="+mj-lt"/>
              </a:rPr>
              <a:t> </a:t>
            </a:r>
            <a:r>
              <a:rPr lang="en-GB" sz="3800" dirty="0">
                <a:latin typeface="+mj-lt"/>
              </a:rPr>
              <a:t>A</a:t>
            </a:r>
            <a:r>
              <a:rPr lang="en-GB" sz="3800" dirty="0" smtClean="0">
                <a:latin typeface="+mj-lt"/>
              </a:rPr>
              <a:t> </a:t>
            </a:r>
            <a:r>
              <a:rPr lang="en-GB" sz="3800" dirty="0">
                <a:latin typeface="+mj-lt"/>
              </a:rPr>
              <a:t>Digraph is a two-letter Grapheme that makes one sound.</a:t>
            </a:r>
            <a:endParaRPr lang="en-GB" sz="3800" dirty="0" smtClean="0">
              <a:latin typeface="+mj-lt"/>
            </a:endParaRPr>
          </a:p>
        </p:txBody>
      </p:sp>
      <p:sp>
        <p:nvSpPr>
          <p:cNvPr id="6" name="Text Box 8"/>
          <p:cNvSpPr txBox="1">
            <a:spLocks noChangeArrowheads="1"/>
          </p:cNvSpPr>
          <p:nvPr/>
        </p:nvSpPr>
        <p:spPr bwMode="auto">
          <a:xfrm>
            <a:off x="1549521" y="3752319"/>
            <a:ext cx="9337780" cy="21698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20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3600" dirty="0" smtClean="0">
                <a:solidFill>
                  <a:schemeClr val="accent2"/>
                </a:solidFill>
                <a:latin typeface="Comic Sans MS" panose="030F0702030302020204" pitchFamily="66" charset="0"/>
                <a:cs typeface="Arial" panose="020B0604020202020204" pitchFamily="34" charset="0"/>
              </a:rPr>
              <a:t>Where are the ‘diagraphs’ in these words?</a:t>
            </a:r>
            <a:endParaRPr lang="en-GB" altLang="en-US" sz="3600" dirty="0" smtClean="0">
              <a:solidFill>
                <a:schemeClr val="accent2"/>
              </a:solidFill>
              <a:latin typeface="Times New Roman" panose="02020603050405020304" pitchFamily="18" charset="0"/>
              <a:cs typeface="Arial" panose="020B0604020202020204" pitchFamily="34" charset="0"/>
            </a:endParaRPr>
          </a:p>
          <a:p>
            <a:pPr algn="ctr" eaLnBrk="1" hangingPunct="1">
              <a:spcBef>
                <a:spcPct val="50000"/>
              </a:spcBef>
              <a:buFontTx/>
              <a:buNone/>
            </a:pPr>
            <a:r>
              <a:rPr lang="en-GB" altLang="en-US" sz="6600" dirty="0" smtClean="0">
                <a:latin typeface="Arial Black" panose="020B0A04020102020204" pitchFamily="34" charset="0"/>
                <a:cs typeface="Arial" panose="020B0604020202020204" pitchFamily="34" charset="0"/>
              </a:rPr>
              <a:t>Church       stuck</a:t>
            </a:r>
            <a:endParaRPr lang="en-GB" altLang="en-US" sz="6000" dirty="0">
              <a:solidFill>
                <a:schemeClr val="accent2"/>
              </a:solidFill>
              <a:latin typeface="Arial Black" panose="020B0A04020102020204" pitchFamily="34" charset="0"/>
              <a:cs typeface="Arial" panose="020B0604020202020204" pitchFamily="34" charset="0"/>
            </a:endParaRPr>
          </a:p>
        </p:txBody>
      </p:sp>
      <p:pic>
        <p:nvPicPr>
          <p:cNvPr id="7" name="Picture 4" descr="cartoon_ey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0896" y="314866"/>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40580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405035" y="723900"/>
            <a:ext cx="11396247" cy="472281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a:lstStyle>
          <a:p>
            <a:pPr>
              <a:buFontTx/>
              <a:buNone/>
              <a:defRPr/>
            </a:pPr>
            <a:r>
              <a:rPr lang="en-GB" sz="6600" u="sng" dirty="0" smtClean="0">
                <a:solidFill>
                  <a:srgbClr val="CC0099"/>
                </a:solidFill>
                <a:latin typeface="+mj-lt"/>
              </a:rPr>
              <a:t>Fred Talk</a:t>
            </a:r>
            <a:endParaRPr lang="en-GB" sz="3600" u="sng" dirty="0" smtClean="0">
              <a:solidFill>
                <a:srgbClr val="CC0099"/>
              </a:solidFill>
              <a:latin typeface="+mj-lt"/>
            </a:endParaRPr>
          </a:p>
          <a:p>
            <a:pPr marL="0" indent="0">
              <a:buFont typeface="Arial" charset="0"/>
              <a:buNone/>
              <a:defRPr/>
            </a:pPr>
            <a:endParaRPr lang="en-GB" dirty="0" smtClean="0">
              <a:solidFill>
                <a:schemeClr val="accent2"/>
              </a:solidFill>
              <a:latin typeface="+mj-lt"/>
            </a:endParaRPr>
          </a:p>
          <a:p>
            <a:pPr>
              <a:buFontTx/>
              <a:buNone/>
              <a:defRPr/>
            </a:pPr>
            <a:r>
              <a:rPr lang="en-GB" sz="3600" dirty="0" smtClean="0">
                <a:latin typeface="+mj-lt"/>
              </a:rPr>
              <a:t> </a:t>
            </a:r>
            <a:r>
              <a:rPr lang="en-GB" sz="4400" dirty="0" smtClean="0">
                <a:latin typeface="+mj-lt"/>
              </a:rPr>
              <a:t>C</a:t>
            </a:r>
            <a:r>
              <a:rPr lang="en-GB" sz="4800" dirty="0" smtClean="0">
                <a:latin typeface="+mj-lt"/>
              </a:rPr>
              <a:t>hildren </a:t>
            </a:r>
            <a:r>
              <a:rPr lang="en-GB" sz="4800" dirty="0">
                <a:latin typeface="+mj-lt"/>
              </a:rPr>
              <a:t>are taught to hear sounds and blend them together in </a:t>
            </a:r>
            <a:r>
              <a:rPr lang="en-GB" sz="4800" dirty="0" smtClean="0">
                <a:latin typeface="+mj-lt"/>
              </a:rPr>
              <a:t>order </a:t>
            </a:r>
            <a:r>
              <a:rPr lang="en-GB" sz="4800" dirty="0">
                <a:latin typeface="+mj-lt"/>
              </a:rPr>
              <a:t>to make a word. We start with blending oral sounds, then progress </a:t>
            </a:r>
            <a:r>
              <a:rPr lang="en-GB" sz="4800" dirty="0" smtClean="0">
                <a:latin typeface="+mj-lt"/>
              </a:rPr>
              <a:t>to letters.</a:t>
            </a:r>
          </a:p>
        </p:txBody>
      </p:sp>
      <p:sp>
        <p:nvSpPr>
          <p:cNvPr id="6" name="Text Box 8"/>
          <p:cNvSpPr txBox="1">
            <a:spLocks noChangeArrowheads="1"/>
          </p:cNvSpPr>
          <p:nvPr/>
        </p:nvSpPr>
        <p:spPr bwMode="auto">
          <a:xfrm>
            <a:off x="1724472" y="5362179"/>
            <a:ext cx="8276850" cy="110799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20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6600" dirty="0" smtClean="0">
                <a:latin typeface="Arial Black" panose="020B0A04020102020204" pitchFamily="34" charset="0"/>
                <a:cs typeface="Arial" panose="020B0604020202020204" pitchFamily="34" charset="0"/>
              </a:rPr>
              <a:t>F-r-e-d</a:t>
            </a:r>
            <a:endParaRPr lang="en-GB" altLang="en-US" sz="6000" dirty="0">
              <a:solidFill>
                <a:schemeClr val="accent2"/>
              </a:solidFill>
              <a:latin typeface="Arial Black" panose="020B0A04020102020204" pitchFamily="34" charset="0"/>
              <a:cs typeface="Arial" panose="020B0604020202020204" pitchFamily="34" charset="0"/>
            </a:endParaRPr>
          </a:p>
        </p:txBody>
      </p:sp>
      <p:pic>
        <p:nvPicPr>
          <p:cNvPr id="7170" name="Picture 2" descr="Read Write Inc.: Fred the Frog - Toy (Pack of 10): Amazon.co.uk:  9780199116553: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3417" y="254436"/>
            <a:ext cx="4201633" cy="1957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8885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313589" y="526936"/>
            <a:ext cx="7053568" cy="5800885"/>
          </a:xfrm>
          <a:prstGeom prst="rect">
            <a:avLst/>
          </a:prstGeom>
        </p:spPr>
      </p:pic>
      <p:pic>
        <p:nvPicPr>
          <p:cNvPr id="1026" name="Picture 2" descr="Read Write Inc.: Fred the Frog - Toy (Pack of 10): Amazon.co.uk:  9780199116553: Boo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84074" y="395586"/>
            <a:ext cx="2925156" cy="1363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6328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2248" y="1469789"/>
            <a:ext cx="10058400" cy="1609344"/>
          </a:xfrm>
        </p:spPr>
        <p:txBody>
          <a:bodyPr>
            <a:normAutofit/>
          </a:bodyPr>
          <a:lstStyle/>
          <a:p>
            <a:pPr algn="ctr"/>
            <a:r>
              <a:rPr lang="en-GB" sz="9600" dirty="0" smtClean="0"/>
              <a:t>Pure sounds</a:t>
            </a:r>
            <a:endParaRPr lang="en-GB" sz="9600" dirty="0"/>
          </a:p>
        </p:txBody>
      </p:sp>
      <p:sp>
        <p:nvSpPr>
          <p:cNvPr id="3" name="TextBox 2"/>
          <p:cNvSpPr txBox="1"/>
          <p:nvPr/>
        </p:nvSpPr>
        <p:spPr>
          <a:xfrm>
            <a:off x="2977243" y="3739243"/>
            <a:ext cx="8022771" cy="369332"/>
          </a:xfrm>
          <a:prstGeom prst="rect">
            <a:avLst/>
          </a:prstGeom>
          <a:noFill/>
        </p:spPr>
        <p:txBody>
          <a:bodyPr wrap="square" rtlCol="0">
            <a:spAutoFit/>
          </a:bodyPr>
          <a:lstStyle/>
          <a:p>
            <a:r>
              <a:rPr lang="en-GB" dirty="0" smtClean="0">
                <a:hlinkClick r:id="rId2"/>
              </a:rPr>
              <a:t>CLICK HERE: To see a video modelling the pure sounds</a:t>
            </a:r>
            <a:endParaRPr lang="en-GB" dirty="0"/>
          </a:p>
        </p:txBody>
      </p:sp>
    </p:spTree>
    <p:extLst>
      <p:ext uri="{BB962C8B-B14F-4D97-AF65-F5344CB8AC3E}">
        <p14:creationId xmlns:p14="http://schemas.microsoft.com/office/powerpoint/2010/main" val="2770590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0747" y="439566"/>
            <a:ext cx="11024181" cy="5683648"/>
          </a:xfrm>
        </p:spPr>
        <p:txBody>
          <a:bodyPr/>
          <a:lstStyle/>
          <a:p>
            <a:pPr marL="0" indent="0">
              <a:buNone/>
            </a:pPr>
            <a:r>
              <a:rPr lang="en-GB" sz="4000" dirty="0" smtClean="0">
                <a:latin typeface="+mj-lt"/>
              </a:rPr>
              <a:t>It is really important to use ‘pure’ sounds when saying letter sounds rather than adding an ‘uh’ on the end!</a:t>
            </a:r>
          </a:p>
          <a:p>
            <a:endParaRPr lang="en-GB" dirty="0"/>
          </a:p>
          <a:p>
            <a:endParaRPr lang="en-GB" dirty="0" smtClean="0"/>
          </a:p>
          <a:p>
            <a:pPr marL="0" indent="0" algn="ctr">
              <a:buNone/>
            </a:pPr>
            <a:r>
              <a:rPr lang="en-GB" sz="11500" dirty="0">
                <a:solidFill>
                  <a:srgbClr val="FF0000"/>
                </a:solidFill>
                <a:latin typeface="+mj-lt"/>
              </a:rPr>
              <a:t>c</a:t>
            </a:r>
            <a:r>
              <a:rPr lang="en-GB" sz="11500" dirty="0" smtClean="0">
                <a:solidFill>
                  <a:srgbClr val="FF0000"/>
                </a:solidFill>
                <a:latin typeface="+mj-lt"/>
              </a:rPr>
              <a:t> a t     </a:t>
            </a:r>
            <a:r>
              <a:rPr lang="en-GB" sz="11500" dirty="0" smtClean="0">
                <a:solidFill>
                  <a:srgbClr val="0070C0"/>
                </a:solidFill>
                <a:latin typeface="+mj-lt"/>
              </a:rPr>
              <a:t>m e n</a:t>
            </a:r>
            <a:endParaRPr lang="en-GB" sz="11500" dirty="0">
              <a:solidFill>
                <a:srgbClr val="0070C0"/>
              </a:solidFill>
              <a:latin typeface="+mj-lt"/>
            </a:endParaRPr>
          </a:p>
        </p:txBody>
      </p:sp>
    </p:spTree>
    <p:extLst>
      <p:ext uri="{BB962C8B-B14F-4D97-AF65-F5344CB8AC3E}">
        <p14:creationId xmlns:p14="http://schemas.microsoft.com/office/powerpoint/2010/main" val="14179229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527779"/>
            <a:ext cx="10058400" cy="78146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r>
              <a:rPr lang="en-GB" dirty="0" smtClean="0"/>
              <a:t>Sound sets</a:t>
            </a:r>
            <a:endParaRPr lang="en-GB" dirty="0"/>
          </a:p>
        </p:txBody>
      </p:sp>
      <p:sp>
        <p:nvSpPr>
          <p:cNvPr id="4" name="Rectangle 3"/>
          <p:cNvSpPr/>
          <p:nvPr/>
        </p:nvSpPr>
        <p:spPr>
          <a:xfrm>
            <a:off x="440871" y="1463040"/>
            <a:ext cx="11087100" cy="5016758"/>
          </a:xfrm>
          <a:prstGeom prst="rect">
            <a:avLst/>
          </a:prstGeom>
        </p:spPr>
        <p:txBody>
          <a:bodyPr wrap="square">
            <a:spAutoFit/>
          </a:bodyPr>
          <a:lstStyle/>
          <a:p>
            <a:r>
              <a:rPr lang="en-GB" sz="3200" dirty="0">
                <a:latin typeface="Comic Sans MS" panose="030F0702030302020204" pitchFamily="66" charset="0"/>
              </a:rPr>
              <a:t>The 44 Read Write Inc. sounds </a:t>
            </a:r>
            <a:r>
              <a:rPr lang="en-GB" sz="3200" dirty="0" smtClean="0">
                <a:latin typeface="Comic Sans MS" panose="030F0702030302020204" pitchFamily="66" charset="0"/>
              </a:rPr>
              <a:t>are:</a:t>
            </a:r>
          </a:p>
          <a:p>
            <a:r>
              <a:rPr lang="en-GB" sz="3200" dirty="0" smtClean="0">
                <a:solidFill>
                  <a:srgbClr val="FF0000"/>
                </a:solidFill>
                <a:latin typeface="Comic Sans MS" panose="030F0702030302020204" pitchFamily="66" charset="0"/>
              </a:rPr>
              <a:t>Set 1 - </a:t>
            </a:r>
            <a:r>
              <a:rPr lang="en-GB" sz="3200" dirty="0">
                <a:solidFill>
                  <a:srgbClr val="FF0000"/>
                </a:solidFill>
                <a:latin typeface="Comic Sans MS" panose="030F0702030302020204" pitchFamily="66" charset="0"/>
              </a:rPr>
              <a:t>m, a, s, d, t, </a:t>
            </a:r>
            <a:r>
              <a:rPr lang="en-GB" sz="3200" dirty="0" err="1">
                <a:solidFill>
                  <a:srgbClr val="FF0000"/>
                </a:solidFill>
                <a:latin typeface="Comic Sans MS" panose="030F0702030302020204" pitchFamily="66" charset="0"/>
              </a:rPr>
              <a:t>i</a:t>
            </a:r>
            <a:r>
              <a:rPr lang="en-GB" sz="3200" dirty="0">
                <a:solidFill>
                  <a:srgbClr val="FF0000"/>
                </a:solidFill>
                <a:latin typeface="Comic Sans MS" panose="030F0702030302020204" pitchFamily="66" charset="0"/>
              </a:rPr>
              <a:t>, n, p, g, o, c, k, u, b, f, e, l, h, </a:t>
            </a:r>
            <a:r>
              <a:rPr lang="en-GB" sz="3200" dirty="0" smtClean="0">
                <a:solidFill>
                  <a:srgbClr val="FF0000"/>
                </a:solidFill>
                <a:latin typeface="Comic Sans MS" panose="030F0702030302020204" pitchFamily="66" charset="0"/>
              </a:rPr>
              <a:t>    </a:t>
            </a:r>
          </a:p>
          <a:p>
            <a:r>
              <a:rPr lang="en-GB" sz="3200" dirty="0">
                <a:solidFill>
                  <a:srgbClr val="FF0000"/>
                </a:solidFill>
                <a:latin typeface="Comic Sans MS" panose="030F0702030302020204" pitchFamily="66" charset="0"/>
              </a:rPr>
              <a:t> </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sh</a:t>
            </a:r>
            <a:r>
              <a:rPr lang="en-GB" sz="3200" dirty="0">
                <a:solidFill>
                  <a:srgbClr val="FF0000"/>
                </a:solidFill>
                <a:latin typeface="Comic Sans MS" panose="030F0702030302020204" pitchFamily="66" charset="0"/>
              </a:rPr>
              <a:t>, r, j, v, y, w, </a:t>
            </a:r>
            <a:r>
              <a:rPr lang="en-GB" sz="3200" dirty="0" err="1">
                <a:solidFill>
                  <a:srgbClr val="FF0000"/>
                </a:solidFill>
                <a:latin typeface="Comic Sans MS" panose="030F0702030302020204" pitchFamily="66" charset="0"/>
              </a:rPr>
              <a:t>th</a:t>
            </a:r>
            <a:r>
              <a:rPr lang="en-GB" sz="3200" dirty="0">
                <a:solidFill>
                  <a:srgbClr val="FF0000"/>
                </a:solidFill>
                <a:latin typeface="Comic Sans MS" panose="030F0702030302020204" pitchFamily="66" charset="0"/>
              </a:rPr>
              <a:t>, z, </a:t>
            </a:r>
            <a:r>
              <a:rPr lang="en-GB" sz="3200" dirty="0" err="1">
                <a:solidFill>
                  <a:srgbClr val="FF0000"/>
                </a:solidFill>
                <a:latin typeface="Comic Sans MS" panose="030F0702030302020204" pitchFamily="66" charset="0"/>
              </a:rPr>
              <a:t>ch</a:t>
            </a:r>
            <a:r>
              <a:rPr lang="en-GB" sz="3200" dirty="0">
                <a:solidFill>
                  <a:srgbClr val="FF0000"/>
                </a:solidFill>
                <a:latin typeface="Comic Sans MS" panose="030F0702030302020204" pitchFamily="66" charset="0"/>
              </a:rPr>
              <a:t>, </a:t>
            </a:r>
            <a:r>
              <a:rPr lang="en-GB" sz="3200" dirty="0" err="1">
                <a:solidFill>
                  <a:srgbClr val="FF0000"/>
                </a:solidFill>
                <a:latin typeface="Comic Sans MS" panose="030F0702030302020204" pitchFamily="66" charset="0"/>
              </a:rPr>
              <a:t>qu</a:t>
            </a:r>
            <a:r>
              <a:rPr lang="en-GB" sz="3200" dirty="0">
                <a:solidFill>
                  <a:srgbClr val="FF0000"/>
                </a:solidFill>
                <a:latin typeface="Comic Sans MS" panose="030F0702030302020204" pitchFamily="66" charset="0"/>
              </a:rPr>
              <a:t>, x, ng, </a:t>
            </a:r>
            <a:r>
              <a:rPr lang="en-GB" sz="3200" dirty="0" err="1" smtClean="0">
                <a:solidFill>
                  <a:srgbClr val="FF0000"/>
                </a:solidFill>
                <a:latin typeface="Comic Sans MS" panose="030F0702030302020204" pitchFamily="66" charset="0"/>
              </a:rPr>
              <a:t>nk</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ll</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ff</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ss</a:t>
            </a:r>
            <a:r>
              <a:rPr lang="en-GB" sz="3200" dirty="0" smtClean="0">
                <a:solidFill>
                  <a:srgbClr val="FF0000"/>
                </a:solidFill>
                <a:latin typeface="Comic Sans MS" panose="030F0702030302020204" pitchFamily="66" charset="0"/>
              </a:rPr>
              <a:t>, ck.</a:t>
            </a:r>
          </a:p>
          <a:p>
            <a:endParaRPr lang="en-GB" sz="3200" dirty="0">
              <a:latin typeface="Comic Sans MS" panose="030F0702030302020204" pitchFamily="66" charset="0"/>
            </a:endParaRPr>
          </a:p>
          <a:p>
            <a:r>
              <a:rPr lang="en-GB" sz="3200" dirty="0" smtClean="0">
                <a:solidFill>
                  <a:srgbClr val="00B0F0"/>
                </a:solidFill>
                <a:latin typeface="Comic Sans MS" panose="030F0702030302020204" pitchFamily="66" charset="0"/>
              </a:rPr>
              <a:t>Set 2 - ay</a:t>
            </a:r>
            <a:r>
              <a:rPr lang="en-GB" sz="3200" dirty="0">
                <a:solidFill>
                  <a:srgbClr val="00B0F0"/>
                </a:solidFill>
                <a:latin typeface="Comic Sans MS" panose="030F0702030302020204" pitchFamily="66" charset="0"/>
              </a:rPr>
              <a:t>, </a:t>
            </a:r>
            <a:r>
              <a:rPr lang="en-GB" sz="3200" dirty="0" err="1">
                <a:solidFill>
                  <a:srgbClr val="00B0F0"/>
                </a:solidFill>
                <a:latin typeface="Comic Sans MS" panose="030F0702030302020204" pitchFamily="66" charset="0"/>
              </a:rPr>
              <a:t>ee</a:t>
            </a:r>
            <a:r>
              <a:rPr lang="en-GB" sz="3200" dirty="0">
                <a:solidFill>
                  <a:srgbClr val="00B0F0"/>
                </a:solidFill>
                <a:latin typeface="Comic Sans MS" panose="030F0702030302020204" pitchFamily="66" charset="0"/>
              </a:rPr>
              <a:t>, </a:t>
            </a:r>
            <a:r>
              <a:rPr lang="en-GB" sz="3200" dirty="0" err="1">
                <a:solidFill>
                  <a:srgbClr val="00B0F0"/>
                </a:solidFill>
                <a:latin typeface="Comic Sans MS" panose="030F0702030302020204" pitchFamily="66" charset="0"/>
              </a:rPr>
              <a:t>igh</a:t>
            </a:r>
            <a:r>
              <a:rPr lang="en-GB" sz="3200" dirty="0">
                <a:solidFill>
                  <a:srgbClr val="00B0F0"/>
                </a:solidFill>
                <a:latin typeface="Comic Sans MS" panose="030F0702030302020204" pitchFamily="66" charset="0"/>
              </a:rPr>
              <a:t>, ow, </a:t>
            </a:r>
            <a:r>
              <a:rPr lang="en-GB" sz="3200" dirty="0" err="1">
                <a:solidFill>
                  <a:srgbClr val="00B0F0"/>
                </a:solidFill>
                <a:latin typeface="Comic Sans MS" panose="030F0702030302020204" pitchFamily="66" charset="0"/>
              </a:rPr>
              <a:t>oo</a:t>
            </a:r>
            <a:r>
              <a:rPr lang="en-GB" sz="3200" dirty="0">
                <a:solidFill>
                  <a:srgbClr val="00B0F0"/>
                </a:solidFill>
                <a:latin typeface="Comic Sans MS" panose="030F0702030302020204" pitchFamily="66" charset="0"/>
              </a:rPr>
              <a:t>, </a:t>
            </a:r>
            <a:r>
              <a:rPr lang="en-GB" sz="3200" dirty="0" err="1">
                <a:solidFill>
                  <a:srgbClr val="00B0F0"/>
                </a:solidFill>
                <a:latin typeface="Comic Sans MS" panose="030F0702030302020204" pitchFamily="66" charset="0"/>
              </a:rPr>
              <a:t>oo</a:t>
            </a:r>
            <a:r>
              <a:rPr lang="en-GB" sz="3200" dirty="0">
                <a:solidFill>
                  <a:srgbClr val="00B0F0"/>
                </a:solidFill>
                <a:latin typeface="Comic Sans MS" panose="030F0702030302020204" pitchFamily="66" charset="0"/>
              </a:rPr>
              <a:t>, </a:t>
            </a:r>
            <a:r>
              <a:rPr lang="en-GB" sz="3200" dirty="0" err="1">
                <a:solidFill>
                  <a:srgbClr val="00B0F0"/>
                </a:solidFill>
                <a:latin typeface="Comic Sans MS" panose="030F0702030302020204" pitchFamily="66" charset="0"/>
              </a:rPr>
              <a:t>ar</a:t>
            </a:r>
            <a:r>
              <a:rPr lang="en-GB" sz="3200" dirty="0">
                <a:solidFill>
                  <a:srgbClr val="00B0F0"/>
                </a:solidFill>
                <a:latin typeface="Comic Sans MS" panose="030F0702030302020204" pitchFamily="66" charset="0"/>
              </a:rPr>
              <a:t>, or, air, </a:t>
            </a:r>
            <a:r>
              <a:rPr lang="en-GB" sz="3200" dirty="0" err="1">
                <a:solidFill>
                  <a:srgbClr val="00B0F0"/>
                </a:solidFill>
                <a:latin typeface="Comic Sans MS" panose="030F0702030302020204" pitchFamily="66" charset="0"/>
              </a:rPr>
              <a:t>ir</a:t>
            </a:r>
            <a:r>
              <a:rPr lang="en-GB" sz="3200" dirty="0">
                <a:solidFill>
                  <a:srgbClr val="00B0F0"/>
                </a:solidFill>
                <a:latin typeface="Comic Sans MS" panose="030F0702030302020204" pitchFamily="66" charset="0"/>
              </a:rPr>
              <a:t>, </a:t>
            </a:r>
            <a:r>
              <a:rPr lang="en-GB" sz="3200" dirty="0" err="1">
                <a:solidFill>
                  <a:srgbClr val="00B0F0"/>
                </a:solidFill>
                <a:latin typeface="Comic Sans MS" panose="030F0702030302020204" pitchFamily="66" charset="0"/>
              </a:rPr>
              <a:t>ou</a:t>
            </a:r>
            <a:r>
              <a:rPr lang="en-GB" sz="3200" dirty="0">
                <a:solidFill>
                  <a:srgbClr val="00B0F0"/>
                </a:solidFill>
                <a:latin typeface="Comic Sans MS" panose="030F0702030302020204" pitchFamily="66" charset="0"/>
              </a:rPr>
              <a:t>, oy. </a:t>
            </a:r>
            <a:endParaRPr lang="en-GB" sz="3200" dirty="0" smtClean="0">
              <a:solidFill>
                <a:srgbClr val="00B0F0"/>
              </a:solidFill>
              <a:latin typeface="Comic Sans MS" panose="030F0702030302020204" pitchFamily="66" charset="0"/>
            </a:endParaRPr>
          </a:p>
          <a:p>
            <a:endParaRPr lang="en-GB" sz="3200" dirty="0">
              <a:latin typeface="Comic Sans MS" panose="030F0702030302020204" pitchFamily="66" charset="0"/>
            </a:endParaRPr>
          </a:p>
          <a:p>
            <a:r>
              <a:rPr lang="en-GB" sz="3200" dirty="0" smtClean="0">
                <a:solidFill>
                  <a:srgbClr val="CC0099"/>
                </a:solidFill>
                <a:latin typeface="Comic Sans MS" panose="030F0702030302020204" pitchFamily="66" charset="0"/>
              </a:rPr>
              <a:t>Set </a:t>
            </a:r>
            <a:r>
              <a:rPr lang="en-GB" sz="3200" dirty="0">
                <a:solidFill>
                  <a:srgbClr val="CC0099"/>
                </a:solidFill>
                <a:latin typeface="Comic Sans MS" panose="030F0702030302020204" pitchFamily="66" charset="0"/>
              </a:rPr>
              <a:t>3 </a:t>
            </a:r>
            <a:r>
              <a:rPr lang="en-GB" sz="3200" dirty="0" smtClean="0">
                <a:solidFill>
                  <a:srgbClr val="CC0099"/>
                </a:solidFill>
                <a:latin typeface="Comic Sans MS" panose="030F0702030302020204" pitchFamily="66" charset="0"/>
              </a:rPr>
              <a:t>- </a:t>
            </a:r>
            <a:r>
              <a:rPr lang="en-GB" sz="3200" dirty="0" err="1" smtClean="0">
                <a:solidFill>
                  <a:srgbClr val="CC0099"/>
                </a:solidFill>
                <a:latin typeface="Comic Sans MS" panose="030F0702030302020204" pitchFamily="66" charset="0"/>
              </a:rPr>
              <a:t>ea</a:t>
            </a:r>
            <a:r>
              <a:rPr lang="en-GB" sz="3200" dirty="0">
                <a:solidFill>
                  <a:srgbClr val="CC0099"/>
                </a:solidFill>
                <a:latin typeface="Comic Sans MS" panose="030F0702030302020204" pitchFamily="66" charset="0"/>
              </a:rPr>
              <a:t>, oi, a-e, </a:t>
            </a:r>
            <a:r>
              <a:rPr lang="en-GB" sz="3200" dirty="0" err="1">
                <a:solidFill>
                  <a:srgbClr val="CC0099"/>
                </a:solidFill>
                <a:latin typeface="Comic Sans MS" panose="030F0702030302020204" pitchFamily="66" charset="0"/>
              </a:rPr>
              <a:t>i</a:t>
            </a:r>
            <a:r>
              <a:rPr lang="en-GB" sz="3200" dirty="0">
                <a:solidFill>
                  <a:srgbClr val="CC0099"/>
                </a:solidFill>
                <a:latin typeface="Comic Sans MS" panose="030F0702030302020204" pitchFamily="66" charset="0"/>
              </a:rPr>
              <a:t>-e, o-e, u-e, aw, are, </a:t>
            </a:r>
            <a:r>
              <a:rPr lang="en-GB" sz="3200" dirty="0" err="1">
                <a:solidFill>
                  <a:srgbClr val="CC0099"/>
                </a:solidFill>
                <a:latin typeface="Comic Sans MS" panose="030F0702030302020204" pitchFamily="66" charset="0"/>
              </a:rPr>
              <a:t>ur</a:t>
            </a:r>
            <a:r>
              <a:rPr lang="en-GB" sz="3200" dirty="0">
                <a:solidFill>
                  <a:srgbClr val="CC0099"/>
                </a:solidFill>
                <a:latin typeface="Comic Sans MS" panose="030F0702030302020204" pitchFamily="66" charset="0"/>
              </a:rPr>
              <a:t>, </a:t>
            </a:r>
            <a:r>
              <a:rPr lang="en-GB" sz="3200" dirty="0" err="1">
                <a:solidFill>
                  <a:srgbClr val="CC0099"/>
                </a:solidFill>
                <a:latin typeface="Comic Sans MS" panose="030F0702030302020204" pitchFamily="66" charset="0"/>
              </a:rPr>
              <a:t>er</a:t>
            </a:r>
            <a:r>
              <a:rPr lang="en-GB" sz="3200" dirty="0">
                <a:solidFill>
                  <a:srgbClr val="CC0099"/>
                </a:solidFill>
                <a:latin typeface="Comic Sans MS" panose="030F0702030302020204" pitchFamily="66" charset="0"/>
              </a:rPr>
              <a:t>, ow, </a:t>
            </a:r>
            <a:endParaRPr lang="en-GB" sz="3200" dirty="0" smtClean="0">
              <a:solidFill>
                <a:srgbClr val="CC0099"/>
              </a:solidFill>
              <a:latin typeface="Comic Sans MS" panose="030F0702030302020204" pitchFamily="66" charset="0"/>
            </a:endParaRPr>
          </a:p>
          <a:p>
            <a:r>
              <a:rPr lang="en-GB" sz="3200" dirty="0">
                <a:solidFill>
                  <a:srgbClr val="CC0099"/>
                </a:solidFill>
                <a:latin typeface="Comic Sans MS" panose="030F0702030302020204" pitchFamily="66" charset="0"/>
              </a:rPr>
              <a:t> </a:t>
            </a:r>
            <a:r>
              <a:rPr lang="en-GB" sz="3200" dirty="0" smtClean="0">
                <a:solidFill>
                  <a:srgbClr val="CC0099"/>
                </a:solidFill>
                <a:latin typeface="Comic Sans MS" panose="030F0702030302020204" pitchFamily="66" charset="0"/>
              </a:rPr>
              <a:t>           </a:t>
            </a:r>
            <a:r>
              <a:rPr lang="en-GB" sz="3200" dirty="0" err="1" smtClean="0">
                <a:solidFill>
                  <a:srgbClr val="CC0099"/>
                </a:solidFill>
                <a:latin typeface="Comic Sans MS" panose="030F0702030302020204" pitchFamily="66" charset="0"/>
              </a:rPr>
              <a:t>ai</a:t>
            </a:r>
            <a:r>
              <a:rPr lang="en-GB" sz="3200" dirty="0">
                <a:solidFill>
                  <a:srgbClr val="CC0099"/>
                </a:solidFill>
                <a:latin typeface="Comic Sans MS" panose="030F0702030302020204" pitchFamily="66" charset="0"/>
              </a:rPr>
              <a:t>, </a:t>
            </a:r>
            <a:r>
              <a:rPr lang="en-GB" sz="3200" dirty="0" err="1">
                <a:solidFill>
                  <a:srgbClr val="CC0099"/>
                </a:solidFill>
                <a:latin typeface="Comic Sans MS" panose="030F0702030302020204" pitchFamily="66" charset="0"/>
              </a:rPr>
              <a:t>oa</a:t>
            </a:r>
            <a:r>
              <a:rPr lang="en-GB" sz="3200" dirty="0">
                <a:solidFill>
                  <a:srgbClr val="CC0099"/>
                </a:solidFill>
                <a:latin typeface="Comic Sans MS" panose="030F0702030302020204" pitchFamily="66" charset="0"/>
              </a:rPr>
              <a:t>, </a:t>
            </a:r>
            <a:r>
              <a:rPr lang="en-GB" sz="3200" dirty="0" err="1">
                <a:solidFill>
                  <a:srgbClr val="CC0099"/>
                </a:solidFill>
                <a:latin typeface="Comic Sans MS" panose="030F0702030302020204" pitchFamily="66" charset="0"/>
              </a:rPr>
              <a:t>ew</a:t>
            </a:r>
            <a:r>
              <a:rPr lang="en-GB" sz="3200" dirty="0">
                <a:solidFill>
                  <a:srgbClr val="CC0099"/>
                </a:solidFill>
                <a:latin typeface="Comic Sans MS" panose="030F0702030302020204" pitchFamily="66" charset="0"/>
              </a:rPr>
              <a:t>, ire, ear, </a:t>
            </a:r>
            <a:r>
              <a:rPr lang="en-GB" sz="3200" dirty="0" err="1">
                <a:solidFill>
                  <a:srgbClr val="CC0099"/>
                </a:solidFill>
                <a:latin typeface="Comic Sans MS" panose="030F0702030302020204" pitchFamily="66" charset="0"/>
              </a:rPr>
              <a:t>ure</a:t>
            </a:r>
            <a:r>
              <a:rPr lang="en-GB" sz="3200" dirty="0">
                <a:solidFill>
                  <a:srgbClr val="CC0099"/>
                </a:solidFill>
                <a:latin typeface="Comic Sans MS" panose="030F0702030302020204" pitchFamily="66" charset="0"/>
              </a:rPr>
              <a:t>, </a:t>
            </a:r>
            <a:r>
              <a:rPr lang="en-GB" sz="3200" dirty="0" err="1">
                <a:solidFill>
                  <a:srgbClr val="CC0099"/>
                </a:solidFill>
                <a:latin typeface="Comic Sans MS" panose="030F0702030302020204" pitchFamily="66" charset="0"/>
              </a:rPr>
              <a:t>tion</a:t>
            </a:r>
            <a:r>
              <a:rPr lang="en-GB" sz="3200" dirty="0">
                <a:solidFill>
                  <a:srgbClr val="CC0099"/>
                </a:solidFill>
                <a:latin typeface="Comic Sans MS" panose="030F0702030302020204" pitchFamily="66" charset="0"/>
              </a:rPr>
              <a:t>, </a:t>
            </a:r>
            <a:r>
              <a:rPr lang="en-GB" sz="3200" dirty="0" err="1">
                <a:solidFill>
                  <a:srgbClr val="CC0099"/>
                </a:solidFill>
                <a:latin typeface="Comic Sans MS" panose="030F0702030302020204" pitchFamily="66" charset="0"/>
              </a:rPr>
              <a:t>cious</a:t>
            </a:r>
            <a:r>
              <a:rPr lang="en-GB" sz="3200" dirty="0">
                <a:solidFill>
                  <a:srgbClr val="CC0099"/>
                </a:solidFill>
                <a:latin typeface="Comic Sans MS" panose="030F0702030302020204" pitchFamily="66" charset="0"/>
              </a:rPr>
              <a:t>, </a:t>
            </a:r>
            <a:r>
              <a:rPr lang="en-GB" sz="3200" dirty="0" err="1">
                <a:solidFill>
                  <a:srgbClr val="CC0099"/>
                </a:solidFill>
                <a:latin typeface="Comic Sans MS" panose="030F0702030302020204" pitchFamily="66" charset="0"/>
              </a:rPr>
              <a:t>tious</a:t>
            </a:r>
            <a:r>
              <a:rPr lang="en-GB" sz="3200" dirty="0">
                <a:solidFill>
                  <a:srgbClr val="CC0099"/>
                </a:solidFill>
                <a:latin typeface="Comic Sans MS" panose="030F0702030302020204" pitchFamily="66" charset="0"/>
              </a:rPr>
              <a:t>. </a:t>
            </a:r>
            <a:endParaRPr lang="en-GB" sz="3200" dirty="0" smtClean="0">
              <a:solidFill>
                <a:srgbClr val="CC0099"/>
              </a:solidFill>
              <a:latin typeface="Comic Sans MS" panose="030F0702030302020204" pitchFamily="66" charset="0"/>
            </a:endParaRPr>
          </a:p>
          <a:p>
            <a:endParaRPr lang="en-GB" sz="3200" dirty="0" smtClean="0">
              <a:latin typeface="Comic Sans MS" panose="030F0702030302020204" pitchFamily="66" charset="0"/>
            </a:endParaRPr>
          </a:p>
          <a:p>
            <a:r>
              <a:rPr lang="en-GB" sz="3200" dirty="0" smtClean="0">
                <a:latin typeface="Comic Sans MS" panose="030F0702030302020204" pitchFamily="66" charset="0"/>
              </a:rPr>
              <a:t>Extra </a:t>
            </a:r>
            <a:r>
              <a:rPr lang="en-GB" sz="3200" dirty="0">
                <a:latin typeface="Comic Sans MS" panose="030F0702030302020204" pitchFamily="66" charset="0"/>
              </a:rPr>
              <a:t>sounds taught: </a:t>
            </a:r>
            <a:r>
              <a:rPr lang="en-GB" sz="3200" dirty="0" err="1">
                <a:latin typeface="Comic Sans MS" panose="030F0702030302020204" pitchFamily="66" charset="0"/>
              </a:rPr>
              <a:t>wh</a:t>
            </a:r>
            <a:r>
              <a:rPr lang="en-GB" sz="3200" dirty="0">
                <a:latin typeface="Comic Sans MS" panose="030F0702030302020204" pitchFamily="66" charset="0"/>
              </a:rPr>
              <a:t>, </a:t>
            </a:r>
            <a:r>
              <a:rPr lang="en-GB" sz="3200" dirty="0" err="1">
                <a:latin typeface="Comic Sans MS" panose="030F0702030302020204" pitchFamily="66" charset="0"/>
              </a:rPr>
              <a:t>ph</a:t>
            </a:r>
            <a:r>
              <a:rPr lang="en-GB" sz="3200" dirty="0">
                <a:latin typeface="Comic Sans MS" panose="030F0702030302020204" pitchFamily="66" charset="0"/>
              </a:rPr>
              <a:t>, </a:t>
            </a:r>
            <a:r>
              <a:rPr lang="en-GB" sz="3200" dirty="0" err="1">
                <a:latin typeface="Comic Sans MS" panose="030F0702030302020204" pitchFamily="66" charset="0"/>
              </a:rPr>
              <a:t>ey</a:t>
            </a:r>
            <a:r>
              <a:rPr lang="en-GB" sz="3200" dirty="0">
                <a:latin typeface="Comic Sans MS" panose="030F0702030302020204" pitchFamily="66" charset="0"/>
              </a:rPr>
              <a:t>, au, </a:t>
            </a:r>
            <a:r>
              <a:rPr lang="en-GB" sz="3200" dirty="0" err="1">
                <a:latin typeface="Comic Sans MS" panose="030F0702030302020204" pitchFamily="66" charset="0"/>
              </a:rPr>
              <a:t>ue</a:t>
            </a:r>
            <a:r>
              <a:rPr lang="en-GB" sz="3200" dirty="0">
                <a:latin typeface="Comic Sans MS" panose="030F0702030302020204" pitchFamily="66" charset="0"/>
              </a:rPr>
              <a:t>, </a:t>
            </a:r>
            <a:r>
              <a:rPr lang="en-GB" sz="3200" dirty="0" err="1">
                <a:latin typeface="Comic Sans MS" panose="030F0702030302020204" pitchFamily="66" charset="0"/>
              </a:rPr>
              <a:t>ie</a:t>
            </a:r>
            <a:r>
              <a:rPr lang="en-GB" sz="3200" dirty="0">
                <a:latin typeface="Comic Sans MS" panose="030F0702030302020204" pitchFamily="66" charset="0"/>
              </a:rPr>
              <a:t>, </a:t>
            </a:r>
            <a:r>
              <a:rPr lang="en-GB" sz="3200" dirty="0" err="1">
                <a:latin typeface="Comic Sans MS" panose="030F0702030302020204" pitchFamily="66" charset="0"/>
              </a:rPr>
              <a:t>oe</a:t>
            </a:r>
            <a:r>
              <a:rPr lang="en-GB" sz="3200" dirty="0">
                <a:latin typeface="Comic Sans MS" panose="030F0702030302020204" pitchFamily="66" charset="0"/>
              </a:rPr>
              <a:t>, e-e.</a:t>
            </a:r>
          </a:p>
        </p:txBody>
      </p:sp>
      <p:sp>
        <p:nvSpPr>
          <p:cNvPr id="5" name="TextBox 4"/>
          <p:cNvSpPr txBox="1"/>
          <p:nvPr/>
        </p:nvSpPr>
        <p:spPr>
          <a:xfrm>
            <a:off x="8611814" y="628537"/>
            <a:ext cx="3331029" cy="923330"/>
          </a:xfrm>
          <a:prstGeom prst="rect">
            <a:avLst/>
          </a:prstGeom>
          <a:noFill/>
        </p:spPr>
        <p:txBody>
          <a:bodyPr wrap="square" rtlCol="0">
            <a:spAutoFit/>
          </a:bodyPr>
          <a:lstStyle/>
          <a:p>
            <a:r>
              <a:rPr lang="en-GB" dirty="0" smtClean="0">
                <a:hlinkClick r:id="rId2"/>
              </a:rPr>
              <a:t>Watch this video to see what phonics teaching looks like in the classroom</a:t>
            </a:r>
            <a:endParaRPr lang="en-GB" dirty="0"/>
          </a:p>
        </p:txBody>
      </p:sp>
    </p:spTree>
    <p:extLst>
      <p:ext uri="{BB962C8B-B14F-4D97-AF65-F5344CB8AC3E}">
        <p14:creationId xmlns:p14="http://schemas.microsoft.com/office/powerpoint/2010/main" val="4555513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2748" y="1007146"/>
            <a:ext cx="10058400" cy="1609344"/>
          </a:xfrm>
        </p:spPr>
        <p:txBody>
          <a:bodyPr>
            <a:normAutofit/>
          </a:bodyPr>
          <a:lstStyle/>
          <a:p>
            <a:pPr algn="ctr"/>
            <a:r>
              <a:rPr lang="en-GB" sz="9600" dirty="0" smtClean="0"/>
              <a:t>Split Diagraphs</a:t>
            </a:r>
            <a:endParaRPr lang="en-GB" sz="9600" dirty="0"/>
          </a:p>
        </p:txBody>
      </p:sp>
      <p:sp>
        <p:nvSpPr>
          <p:cNvPr id="3" name="TextBox 2"/>
          <p:cNvSpPr txBox="1"/>
          <p:nvPr/>
        </p:nvSpPr>
        <p:spPr>
          <a:xfrm>
            <a:off x="2748642" y="3282043"/>
            <a:ext cx="6580414" cy="646331"/>
          </a:xfrm>
          <a:prstGeom prst="rect">
            <a:avLst/>
          </a:prstGeom>
          <a:noFill/>
        </p:spPr>
        <p:txBody>
          <a:bodyPr wrap="square" rtlCol="0">
            <a:spAutoFit/>
          </a:bodyPr>
          <a:lstStyle/>
          <a:p>
            <a:r>
              <a:rPr lang="en-GB" dirty="0" smtClean="0">
                <a:hlinkClick r:id="rId2"/>
              </a:rPr>
              <a:t>CLICK HERE: Watch this video to see how a split diagraph is taught </a:t>
            </a:r>
            <a:endParaRPr lang="en-GB" dirty="0"/>
          </a:p>
        </p:txBody>
      </p:sp>
    </p:spTree>
    <p:extLst>
      <p:ext uri="{BB962C8B-B14F-4D97-AF65-F5344CB8AC3E}">
        <p14:creationId xmlns:p14="http://schemas.microsoft.com/office/powerpoint/2010/main" val="30446508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et&amp;#39;s Read - Split Digraphs - WordUni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9447" y="162994"/>
            <a:ext cx="8335282" cy="6695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484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
          <p:cNvSpPr txBox="1">
            <a:spLocks noChangeArrowheads="1"/>
          </p:cNvSpPr>
          <p:nvPr/>
        </p:nvSpPr>
        <p:spPr bwMode="auto">
          <a:xfrm>
            <a:off x="2585131" y="694934"/>
            <a:ext cx="7576683"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9000" dirty="0">
                <a:solidFill>
                  <a:schemeClr val="tx1"/>
                </a:solidFill>
              </a:rPr>
              <a:t>time</a:t>
            </a:r>
          </a:p>
        </p:txBody>
      </p:sp>
    </p:spTree>
    <p:extLst>
      <p:ext uri="{BB962C8B-B14F-4D97-AF65-F5344CB8AC3E}">
        <p14:creationId xmlns:p14="http://schemas.microsoft.com/office/powerpoint/2010/main" val="14820319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2237014" y="471777"/>
            <a:ext cx="7868785"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9000" dirty="0">
                <a:solidFill>
                  <a:schemeClr val="tx1"/>
                </a:solidFill>
              </a:rPr>
              <a:t>t</a:t>
            </a:r>
            <a:r>
              <a:rPr lang="en-GB" altLang="en-US" sz="29000" dirty="0">
                <a:solidFill>
                  <a:srgbClr val="FF0000"/>
                </a:solidFill>
              </a:rPr>
              <a:t>i</a:t>
            </a:r>
            <a:r>
              <a:rPr lang="en-GB" altLang="en-US" sz="29000" dirty="0">
                <a:solidFill>
                  <a:schemeClr val="tx1"/>
                </a:solidFill>
              </a:rPr>
              <a:t>m</a:t>
            </a:r>
            <a:r>
              <a:rPr lang="en-GB" altLang="en-US" sz="29000" dirty="0">
                <a:solidFill>
                  <a:srgbClr val="FF0000"/>
                </a:solidFill>
              </a:rPr>
              <a:t>e</a:t>
            </a:r>
          </a:p>
        </p:txBody>
      </p:sp>
      <p:pic>
        <p:nvPicPr>
          <p:cNvPr id="22531"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40176" y="4469493"/>
            <a:ext cx="5258253" cy="1394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99982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1137557" y="460891"/>
            <a:ext cx="10084029"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9000" dirty="0">
                <a:solidFill>
                  <a:schemeClr val="tx1"/>
                </a:solidFill>
              </a:rPr>
              <a:t>made</a:t>
            </a:r>
          </a:p>
        </p:txBody>
      </p:sp>
    </p:spTree>
    <p:extLst>
      <p:ext uri="{BB962C8B-B14F-4D97-AF65-F5344CB8AC3E}">
        <p14:creationId xmlns:p14="http://schemas.microsoft.com/office/powerpoint/2010/main" val="9321933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
          <p:cNvSpPr txBox="1">
            <a:spLocks noChangeArrowheads="1"/>
          </p:cNvSpPr>
          <p:nvPr/>
        </p:nvSpPr>
        <p:spPr bwMode="auto">
          <a:xfrm>
            <a:off x="555172" y="480963"/>
            <a:ext cx="11397342"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9000" dirty="0">
                <a:solidFill>
                  <a:schemeClr val="tx1"/>
                </a:solidFill>
              </a:rPr>
              <a:t>m</a:t>
            </a:r>
            <a:r>
              <a:rPr lang="en-GB" altLang="en-US" sz="29000" dirty="0">
                <a:solidFill>
                  <a:srgbClr val="FF0000"/>
                </a:solidFill>
              </a:rPr>
              <a:t>a</a:t>
            </a:r>
            <a:r>
              <a:rPr lang="en-GB" altLang="en-US" sz="29000" dirty="0">
                <a:solidFill>
                  <a:schemeClr val="tx1"/>
                </a:solidFill>
              </a:rPr>
              <a:t>d</a:t>
            </a:r>
            <a:r>
              <a:rPr lang="en-GB" altLang="en-US" sz="29000" dirty="0">
                <a:solidFill>
                  <a:srgbClr val="FF0000"/>
                </a:solidFill>
              </a:rPr>
              <a:t>e</a:t>
            </a:r>
          </a:p>
        </p:txBody>
      </p:sp>
      <p:pic>
        <p:nvPicPr>
          <p:cNvPr id="24579"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59162" y="4557259"/>
            <a:ext cx="5087710" cy="1206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73638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2242457" y="439121"/>
            <a:ext cx="8015743"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9000" dirty="0">
                <a:solidFill>
                  <a:schemeClr val="tx1"/>
                </a:solidFill>
              </a:rPr>
              <a:t>flute</a:t>
            </a:r>
          </a:p>
        </p:txBody>
      </p:sp>
    </p:spTree>
    <p:extLst>
      <p:ext uri="{BB962C8B-B14F-4D97-AF65-F5344CB8AC3E}">
        <p14:creationId xmlns:p14="http://schemas.microsoft.com/office/powerpoint/2010/main" val="17011297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1"/>
          <p:cNvSpPr txBox="1">
            <a:spLocks noChangeArrowheads="1"/>
          </p:cNvSpPr>
          <p:nvPr/>
        </p:nvSpPr>
        <p:spPr bwMode="auto">
          <a:xfrm>
            <a:off x="2166258" y="346593"/>
            <a:ext cx="8113714"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9000" dirty="0">
                <a:solidFill>
                  <a:schemeClr val="tx1"/>
                </a:solidFill>
              </a:rPr>
              <a:t>fl</a:t>
            </a:r>
            <a:r>
              <a:rPr lang="en-GB" altLang="en-US" sz="29000" dirty="0">
                <a:solidFill>
                  <a:srgbClr val="FF0000"/>
                </a:solidFill>
              </a:rPr>
              <a:t>u</a:t>
            </a:r>
            <a:r>
              <a:rPr lang="en-GB" altLang="en-US" sz="29000" dirty="0">
                <a:solidFill>
                  <a:schemeClr val="tx1"/>
                </a:solidFill>
              </a:rPr>
              <a:t>t</a:t>
            </a:r>
            <a:r>
              <a:rPr lang="en-GB" altLang="en-US" sz="29000" dirty="0">
                <a:solidFill>
                  <a:srgbClr val="FF0000"/>
                </a:solidFill>
              </a:rPr>
              <a:t>e</a:t>
            </a:r>
          </a:p>
        </p:txBody>
      </p:sp>
      <p:pic>
        <p:nvPicPr>
          <p:cNvPr id="26627"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68662" y="4357006"/>
            <a:ext cx="4314824" cy="135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65574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extBox 1"/>
          <p:cNvSpPr txBox="1">
            <a:spLocks noChangeArrowheads="1"/>
          </p:cNvSpPr>
          <p:nvPr/>
        </p:nvSpPr>
        <p:spPr bwMode="auto">
          <a:xfrm>
            <a:off x="408215" y="984661"/>
            <a:ext cx="11560628"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0" dirty="0">
                <a:solidFill>
                  <a:schemeClr val="tx1"/>
                </a:solidFill>
              </a:rPr>
              <a:t>envelope</a:t>
            </a:r>
          </a:p>
        </p:txBody>
      </p:sp>
    </p:spTree>
    <p:extLst>
      <p:ext uri="{BB962C8B-B14F-4D97-AF65-F5344CB8AC3E}">
        <p14:creationId xmlns:p14="http://schemas.microsoft.com/office/powerpoint/2010/main" val="1762466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Box 1"/>
          <p:cNvSpPr txBox="1">
            <a:spLocks noChangeArrowheads="1"/>
          </p:cNvSpPr>
          <p:nvPr/>
        </p:nvSpPr>
        <p:spPr bwMode="auto">
          <a:xfrm>
            <a:off x="576943" y="1149489"/>
            <a:ext cx="11255827"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0" dirty="0">
                <a:solidFill>
                  <a:schemeClr val="tx1"/>
                </a:solidFill>
              </a:rPr>
              <a:t>envel</a:t>
            </a:r>
            <a:r>
              <a:rPr lang="en-GB" altLang="en-US" sz="20000" dirty="0">
                <a:solidFill>
                  <a:srgbClr val="FF0000"/>
                </a:solidFill>
              </a:rPr>
              <a:t>o</a:t>
            </a:r>
            <a:r>
              <a:rPr lang="en-GB" altLang="en-US" sz="20000" dirty="0">
                <a:solidFill>
                  <a:schemeClr val="tx1"/>
                </a:solidFill>
              </a:rPr>
              <a:t>p</a:t>
            </a:r>
            <a:r>
              <a:rPr lang="en-GB" altLang="en-US" sz="20000" dirty="0">
                <a:solidFill>
                  <a:srgbClr val="FF0000"/>
                </a:solidFill>
              </a:rPr>
              <a:t>e</a:t>
            </a:r>
          </a:p>
        </p:txBody>
      </p:sp>
      <p:pic>
        <p:nvPicPr>
          <p:cNvPr id="106499"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06834" y="4149272"/>
            <a:ext cx="3476852" cy="1262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60345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4201588" y="292740"/>
            <a:ext cx="4405864" cy="6183446"/>
          </a:xfrm>
          <a:prstGeom prst="rect">
            <a:avLst/>
          </a:prstGeom>
        </p:spPr>
      </p:pic>
    </p:spTree>
    <p:extLst>
      <p:ext uri="{BB962C8B-B14F-4D97-AF65-F5344CB8AC3E}">
        <p14:creationId xmlns:p14="http://schemas.microsoft.com/office/powerpoint/2010/main" val="21515268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0A3DD27A-B589-45E2-803B-8789486DBF5A}"/>
              </a:ext>
            </a:extLst>
          </p:cNvPr>
          <p:cNvSpPr>
            <a:spLocks noGrp="1"/>
          </p:cNvSpPr>
          <p:nvPr>
            <p:ph type="title"/>
          </p:nvPr>
        </p:nvSpPr>
        <p:spPr/>
        <p:txBody>
          <a:bodyPr/>
          <a:lstStyle/>
          <a:p>
            <a:r>
              <a:rPr lang="en-GB" altLang="en-US" dirty="0"/>
              <a:t>When you read a new word remember the 3 steps….</a:t>
            </a:r>
          </a:p>
        </p:txBody>
      </p:sp>
      <p:sp>
        <p:nvSpPr>
          <p:cNvPr id="18435" name="Content Placeholder 5">
            <a:extLst>
              <a:ext uri="{FF2B5EF4-FFF2-40B4-BE49-F238E27FC236}">
                <a16:creationId xmlns:a16="http://schemas.microsoft.com/office/drawing/2014/main" id="{1E5318A8-52CE-4C0A-9C06-D0B1FF2788E7}"/>
              </a:ext>
            </a:extLst>
          </p:cNvPr>
          <p:cNvSpPr>
            <a:spLocks noGrp="1"/>
          </p:cNvSpPr>
          <p:nvPr>
            <p:ph idx="1"/>
          </p:nvPr>
        </p:nvSpPr>
        <p:spPr>
          <a:solidFill>
            <a:schemeClr val="bg1"/>
          </a:solidFill>
        </p:spPr>
        <p:txBody>
          <a:bodyPr/>
          <a:lstStyle/>
          <a:p>
            <a:pPr marL="0" indent="0" algn="ctr">
              <a:lnSpc>
                <a:spcPct val="150000"/>
              </a:lnSpc>
              <a:buNone/>
            </a:pPr>
            <a:r>
              <a:rPr lang="en-GB" altLang="en-US" sz="4800" dirty="0"/>
              <a:t>1. Find the special friend (s)</a:t>
            </a:r>
          </a:p>
          <a:p>
            <a:pPr marL="0" indent="0" algn="ctr">
              <a:lnSpc>
                <a:spcPct val="150000"/>
              </a:lnSpc>
              <a:buNone/>
            </a:pPr>
            <a:r>
              <a:rPr lang="en-GB" altLang="en-US" sz="4800" dirty="0"/>
              <a:t>2. Fred talk</a:t>
            </a:r>
          </a:p>
          <a:p>
            <a:pPr marL="0" indent="0" algn="ctr">
              <a:lnSpc>
                <a:spcPct val="150000"/>
              </a:lnSpc>
              <a:buNone/>
            </a:pPr>
            <a:r>
              <a:rPr lang="en-GB" altLang="en-US" sz="4800" dirty="0"/>
              <a:t>3. say the word</a:t>
            </a:r>
          </a:p>
        </p:txBody>
      </p:sp>
      <p:pic>
        <p:nvPicPr>
          <p:cNvPr id="18436" name="Picture 3">
            <a:extLst>
              <a:ext uri="{FF2B5EF4-FFF2-40B4-BE49-F238E27FC236}">
                <a16:creationId xmlns:a16="http://schemas.microsoft.com/office/drawing/2014/main" id="{6D998478-2F17-4621-AFC8-5FF8FC6BF5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77981" y="3373891"/>
            <a:ext cx="2124075" cy="98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4">
            <a:extLst>
              <a:ext uri="{FF2B5EF4-FFF2-40B4-BE49-F238E27FC236}">
                <a16:creationId xmlns:a16="http://schemas.microsoft.com/office/drawing/2014/main" id="{580FCBDE-660C-4D28-9587-001C4F303898}"/>
              </a:ext>
            </a:extLst>
          </p:cNvPr>
          <p:cNvPicPr>
            <a:picLocks noChangeAspect="1"/>
          </p:cNvPicPr>
          <p:nvPr/>
        </p:nvPicPr>
        <p:blipFill>
          <a:blip r:embed="rId3">
            <a:extLst>
              <a:ext uri="{28A0092B-C50C-407E-A947-70E740481C1C}">
                <a14:useLocalDpi xmlns:a14="http://schemas.microsoft.com/office/drawing/2010/main" val="0"/>
              </a:ext>
            </a:extLst>
          </a:blip>
          <a:srcRect b="12018"/>
          <a:stretch>
            <a:fillRect/>
          </a:stretch>
        </p:blipFill>
        <p:spPr bwMode="auto">
          <a:xfrm>
            <a:off x="8399463" y="4779963"/>
            <a:ext cx="128111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8">
            <a:extLst>
              <a:ext uri="{FF2B5EF4-FFF2-40B4-BE49-F238E27FC236}">
                <a16:creationId xmlns:a16="http://schemas.microsoft.com/office/drawing/2014/main" id="{63A0C4C8-D769-488D-AFB6-C05AAF9800CA}"/>
              </a:ext>
            </a:extLst>
          </p:cNvPr>
          <p:cNvPicPr>
            <a:picLocks noChangeAspect="1"/>
          </p:cNvPicPr>
          <p:nvPr/>
        </p:nvPicPr>
        <p:blipFill>
          <a:blip r:embed="rId4">
            <a:extLst>
              <a:ext uri="{28A0092B-C50C-407E-A947-70E740481C1C}">
                <a14:useLocalDpi xmlns:a14="http://schemas.microsoft.com/office/drawing/2010/main" val="0"/>
              </a:ext>
            </a:extLst>
          </a:blip>
          <a:srcRect l="-2" r="7791"/>
          <a:stretch>
            <a:fillRect/>
          </a:stretch>
        </p:blipFill>
        <p:spPr bwMode="auto">
          <a:xfrm>
            <a:off x="10367241" y="2121408"/>
            <a:ext cx="97155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8145" y="4588625"/>
            <a:ext cx="2244437" cy="646331"/>
          </a:xfrm>
          <a:prstGeom prst="rect">
            <a:avLst/>
          </a:prstGeom>
          <a:noFill/>
        </p:spPr>
        <p:txBody>
          <a:bodyPr wrap="square" rtlCol="0">
            <a:spAutoFit/>
          </a:bodyPr>
          <a:lstStyle/>
          <a:p>
            <a:r>
              <a:rPr lang="en-US" dirty="0" smtClean="0">
                <a:hlinkClick r:id="rId5"/>
              </a:rPr>
              <a:t>Fun with Phonics with </a:t>
            </a:r>
            <a:r>
              <a:rPr lang="en-US" dirty="0" err="1" smtClean="0">
                <a:hlinkClick r:id="rId5"/>
              </a:rPr>
              <a:t>Mr</a:t>
            </a:r>
            <a:r>
              <a:rPr lang="en-US" dirty="0" smtClean="0">
                <a:hlinkClick r:id="rId5"/>
              </a:rPr>
              <a:t> Poole!</a:t>
            </a:r>
            <a:endParaRPr lang="en-GB" dirty="0"/>
          </a:p>
        </p:txBody>
      </p:sp>
    </p:spTree>
    <p:extLst>
      <p:ext uri="{BB962C8B-B14F-4D97-AF65-F5344CB8AC3E}">
        <p14:creationId xmlns:p14="http://schemas.microsoft.com/office/powerpoint/2010/main" val="36059815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640320"/>
            <a:ext cx="10058400" cy="78146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en-GB" dirty="0" smtClean="0"/>
              <a:t>Lets have a go…</a:t>
            </a:r>
            <a:endParaRPr lang="en-GB" dirty="0"/>
          </a:p>
        </p:txBody>
      </p:sp>
      <p:sp>
        <p:nvSpPr>
          <p:cNvPr id="4" name="Content Placeholder 3"/>
          <p:cNvSpPr>
            <a:spLocks noGrp="1"/>
          </p:cNvSpPr>
          <p:nvPr>
            <p:ph idx="1"/>
          </p:nvPr>
        </p:nvSpPr>
        <p:spPr>
          <a:xfrm>
            <a:off x="1069848" y="1681514"/>
            <a:ext cx="10058400" cy="4490686"/>
          </a:xfrm>
        </p:spPr>
        <p:txBody>
          <a:bodyPr>
            <a:noAutofit/>
          </a:bodyPr>
          <a:lstStyle/>
          <a:p>
            <a:pPr marL="0" indent="0" algn="ctr">
              <a:buNone/>
            </a:pPr>
            <a:r>
              <a:rPr lang="en-GB" sz="23900" dirty="0" err="1" smtClean="0">
                <a:solidFill>
                  <a:srgbClr val="D8124B"/>
                </a:solidFill>
                <a:latin typeface="Comic Sans MS" panose="030F0702030302020204" pitchFamily="66" charset="0"/>
              </a:rPr>
              <a:t>splire</a:t>
            </a:r>
            <a:endParaRPr lang="en-GB" sz="23900" dirty="0" smtClean="0">
              <a:solidFill>
                <a:srgbClr val="D8124B"/>
              </a:solidFill>
              <a:latin typeface="Comic Sans MS" panose="030F0702030302020204" pitchFamily="66" charset="0"/>
            </a:endParaRPr>
          </a:p>
          <a:p>
            <a:pPr marL="0" indent="0" algn="ctr">
              <a:buNone/>
            </a:pPr>
            <a:endParaRPr lang="en-GB" sz="2400" dirty="0">
              <a:latin typeface="Comic Sans MS" panose="030F0702030302020204" pitchFamily="66" charset="0"/>
            </a:endParaRPr>
          </a:p>
        </p:txBody>
      </p:sp>
      <p:sp>
        <p:nvSpPr>
          <p:cNvPr id="5" name="Flowchart: Connector 4"/>
          <p:cNvSpPr/>
          <p:nvPr/>
        </p:nvSpPr>
        <p:spPr>
          <a:xfrm>
            <a:off x="2517963" y="4871357"/>
            <a:ext cx="444266" cy="40547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Connector 5"/>
          <p:cNvSpPr/>
          <p:nvPr/>
        </p:nvSpPr>
        <p:spPr>
          <a:xfrm>
            <a:off x="3760440" y="5303168"/>
            <a:ext cx="444266" cy="40547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Connector 7"/>
          <p:cNvSpPr/>
          <p:nvPr/>
        </p:nvSpPr>
        <p:spPr>
          <a:xfrm>
            <a:off x="5356395" y="4852950"/>
            <a:ext cx="444266" cy="40547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Connector 12"/>
          <p:cNvSpPr/>
          <p:nvPr/>
        </p:nvSpPr>
        <p:spPr>
          <a:xfrm>
            <a:off x="6317560" y="4780433"/>
            <a:ext cx="3695498" cy="293663"/>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6892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P spid="6" grpId="0" animBg="1"/>
      <p:bldP spid="8" grpId="0"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05915" y="674221"/>
            <a:ext cx="10281981" cy="3770263"/>
          </a:xfrm>
          <a:prstGeom prst="rect">
            <a:avLst/>
          </a:prstGeom>
        </p:spPr>
        <p:txBody>
          <a:bodyPr wrap="none">
            <a:spAutoFit/>
          </a:bodyPr>
          <a:lstStyle/>
          <a:p>
            <a:pPr algn="ctr"/>
            <a:r>
              <a:rPr lang="en-GB" sz="23900" dirty="0" err="1" smtClean="0">
                <a:solidFill>
                  <a:srgbClr val="002060"/>
                </a:solidFill>
                <a:latin typeface="Comic Sans MS" panose="030F0702030302020204" pitchFamily="66" charset="0"/>
              </a:rPr>
              <a:t>jephew</a:t>
            </a:r>
            <a:endParaRPr lang="en-GB" sz="23900" dirty="0">
              <a:solidFill>
                <a:srgbClr val="002060"/>
              </a:solidFill>
              <a:latin typeface="Comic Sans MS" panose="030F0702030302020204" pitchFamily="66" charset="0"/>
            </a:endParaRPr>
          </a:p>
        </p:txBody>
      </p:sp>
      <p:sp>
        <p:nvSpPr>
          <p:cNvPr id="6" name="Flowchart: Connector 5"/>
          <p:cNvSpPr/>
          <p:nvPr/>
        </p:nvSpPr>
        <p:spPr>
          <a:xfrm>
            <a:off x="2929678" y="4810766"/>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lowchart: Connector 6"/>
          <p:cNvSpPr/>
          <p:nvPr/>
        </p:nvSpPr>
        <p:spPr>
          <a:xfrm>
            <a:off x="1416036" y="4824302"/>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Connector 7"/>
          <p:cNvSpPr/>
          <p:nvPr/>
        </p:nvSpPr>
        <p:spPr>
          <a:xfrm>
            <a:off x="7690777" y="4644991"/>
            <a:ext cx="3295379"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lowchart: Connector 8"/>
          <p:cNvSpPr/>
          <p:nvPr/>
        </p:nvSpPr>
        <p:spPr>
          <a:xfrm>
            <a:off x="4069689" y="4634393"/>
            <a:ext cx="3295379"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6781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Connector 5"/>
          <p:cNvSpPr/>
          <p:nvPr/>
        </p:nvSpPr>
        <p:spPr>
          <a:xfrm>
            <a:off x="3772360" y="5183148"/>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lowchart: Connector 6"/>
          <p:cNvSpPr/>
          <p:nvPr/>
        </p:nvSpPr>
        <p:spPr>
          <a:xfrm>
            <a:off x="1959855" y="5183148"/>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276748" y="804849"/>
            <a:ext cx="9453230" cy="4508927"/>
          </a:xfrm>
          <a:prstGeom prst="rect">
            <a:avLst/>
          </a:prstGeom>
        </p:spPr>
        <p:txBody>
          <a:bodyPr wrap="none">
            <a:spAutoFit/>
          </a:bodyPr>
          <a:lstStyle/>
          <a:p>
            <a:pPr algn="ctr"/>
            <a:r>
              <a:rPr lang="en-GB" sz="28700" dirty="0" smtClean="0">
                <a:solidFill>
                  <a:srgbClr val="002060"/>
                </a:solidFill>
                <a:latin typeface="Comic Sans MS" panose="030F0702030302020204" pitchFamily="66" charset="0"/>
              </a:rPr>
              <a:t>stove</a:t>
            </a:r>
            <a:endParaRPr lang="en-GB" sz="28700" dirty="0">
              <a:solidFill>
                <a:srgbClr val="002060"/>
              </a:solidFill>
              <a:latin typeface="Comic Sans MS" panose="030F0702030302020204" pitchFamily="66" charset="0"/>
            </a:endParaRPr>
          </a:p>
        </p:txBody>
      </p:sp>
      <p:sp>
        <p:nvSpPr>
          <p:cNvPr id="3" name="Arc 2"/>
          <p:cNvSpPr/>
          <p:nvPr/>
        </p:nvSpPr>
        <p:spPr>
          <a:xfrm rot="10800000">
            <a:off x="5638801" y="4256315"/>
            <a:ext cx="4272642" cy="1605642"/>
          </a:xfrm>
          <a:prstGeom prst="arc">
            <a:avLst>
              <a:gd name="adj1" fmla="val 10808997"/>
              <a:gd name="adj2" fmla="val 0"/>
            </a:avLst>
          </a:prstGeom>
          <a:ln w="762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0" name="Flowchart: Connector 9"/>
          <p:cNvSpPr/>
          <p:nvPr/>
        </p:nvSpPr>
        <p:spPr>
          <a:xfrm>
            <a:off x="7374026" y="4993822"/>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2366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lowchart: Connector 6"/>
          <p:cNvSpPr/>
          <p:nvPr/>
        </p:nvSpPr>
        <p:spPr>
          <a:xfrm>
            <a:off x="2840965" y="5110493"/>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943596" y="804849"/>
            <a:ext cx="8119531" cy="4508927"/>
          </a:xfrm>
          <a:prstGeom prst="rect">
            <a:avLst/>
          </a:prstGeom>
        </p:spPr>
        <p:txBody>
          <a:bodyPr wrap="none">
            <a:spAutoFit/>
          </a:bodyPr>
          <a:lstStyle/>
          <a:p>
            <a:pPr algn="ctr"/>
            <a:r>
              <a:rPr lang="en-GB" sz="28700" dirty="0" err="1">
                <a:solidFill>
                  <a:srgbClr val="002060"/>
                </a:solidFill>
                <a:latin typeface="Comic Sans MS" panose="030F0702030302020204" pitchFamily="66" charset="0"/>
              </a:rPr>
              <a:t>c</a:t>
            </a:r>
            <a:r>
              <a:rPr lang="en-GB" sz="28700" dirty="0" err="1" smtClean="0">
                <a:solidFill>
                  <a:srgbClr val="002060"/>
                </a:solidFill>
                <a:latin typeface="Comic Sans MS" panose="030F0702030302020204" pitchFamily="66" charset="0"/>
              </a:rPr>
              <a:t>like</a:t>
            </a:r>
            <a:endParaRPr lang="en-GB" sz="28700" dirty="0">
              <a:solidFill>
                <a:srgbClr val="002060"/>
              </a:solidFill>
              <a:latin typeface="Comic Sans MS" panose="030F0702030302020204" pitchFamily="66" charset="0"/>
            </a:endParaRPr>
          </a:p>
        </p:txBody>
      </p:sp>
      <p:sp>
        <p:nvSpPr>
          <p:cNvPr id="3" name="Arc 2"/>
          <p:cNvSpPr/>
          <p:nvPr/>
        </p:nvSpPr>
        <p:spPr>
          <a:xfrm rot="10800000">
            <a:off x="5537212" y="4256315"/>
            <a:ext cx="4374229" cy="1605642"/>
          </a:xfrm>
          <a:prstGeom prst="arc">
            <a:avLst>
              <a:gd name="adj1" fmla="val 10808997"/>
              <a:gd name="adj2" fmla="val 21506831"/>
            </a:avLst>
          </a:prstGeom>
          <a:ln w="762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0" name="Flowchart: Connector 9"/>
          <p:cNvSpPr/>
          <p:nvPr/>
        </p:nvSpPr>
        <p:spPr>
          <a:xfrm>
            <a:off x="4189089" y="5123867"/>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Connector 7"/>
          <p:cNvSpPr/>
          <p:nvPr/>
        </p:nvSpPr>
        <p:spPr>
          <a:xfrm>
            <a:off x="7101820" y="4933958"/>
            <a:ext cx="439196" cy="37981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5796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0"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896813" y="145433"/>
            <a:ext cx="9000417" cy="6593226"/>
          </a:xfrm>
          <a:prstGeom prst="rect">
            <a:avLst/>
          </a:prstGeom>
        </p:spPr>
      </p:pic>
    </p:spTree>
    <p:extLst>
      <p:ext uri="{BB962C8B-B14F-4D97-AF65-F5344CB8AC3E}">
        <p14:creationId xmlns:p14="http://schemas.microsoft.com/office/powerpoint/2010/main" val="2459304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1981199" y="478895"/>
            <a:ext cx="8220075" cy="994306"/>
          </a:xfrm>
        </p:spPr>
        <p:txBody>
          <a:bodyPr/>
          <a:lstStyle/>
          <a:p>
            <a:r>
              <a:rPr lang="en-GB" dirty="0">
                <a:solidFill>
                  <a:srgbClr val="699327"/>
                </a:solidFill>
                <a:latin typeface="Tuffy" panose="020B0603060100000000" pitchFamily="34" charset="0"/>
                <a:ea typeface="Tuffy" panose="020B0603060100000000" pitchFamily="34" charset="0"/>
              </a:rPr>
              <a:t>Year 2 Expectations</a:t>
            </a:r>
          </a:p>
        </p:txBody>
      </p:sp>
      <p:sp>
        <p:nvSpPr>
          <p:cNvPr id="6" name="Rectangle 5"/>
          <p:cNvSpPr/>
          <p:nvPr/>
        </p:nvSpPr>
        <p:spPr>
          <a:xfrm>
            <a:off x="2335845" y="1845953"/>
            <a:ext cx="3629524" cy="1049106"/>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use a range of strategies to read new words, e.g. breaking the word down into chunks;</a:t>
            </a:r>
          </a:p>
        </p:txBody>
      </p:sp>
      <p:sp>
        <p:nvSpPr>
          <p:cNvPr id="8" name="Rectangle 7"/>
          <p:cNvSpPr/>
          <p:nvPr/>
        </p:nvSpPr>
        <p:spPr>
          <a:xfrm>
            <a:off x="2335846" y="4771855"/>
            <a:ext cx="3629525" cy="132610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read words containing the common suffixes –</a:t>
            </a:r>
            <a:r>
              <a:rPr lang="en-GB" dirty="0" err="1">
                <a:latin typeface="Tuffy" panose="020B0603060100000000" pitchFamily="34" charset="0"/>
                <a:ea typeface="Tuffy" panose="020B0603060100000000" pitchFamily="34" charset="0"/>
              </a:rPr>
              <a:t>ful</a:t>
            </a:r>
            <a:r>
              <a:rPr lang="en-GB" dirty="0">
                <a:latin typeface="Tuffy" panose="020B0603060100000000" pitchFamily="34" charset="0"/>
                <a:ea typeface="Tuffy" panose="020B0603060100000000" pitchFamily="34" charset="0"/>
              </a:rPr>
              <a:t> (careful),</a:t>
            </a:r>
            <a:br>
              <a:rPr lang="en-GB" dirty="0">
                <a:latin typeface="Tuffy" panose="020B0603060100000000" pitchFamily="34" charset="0"/>
                <a:ea typeface="Tuffy" panose="020B0603060100000000" pitchFamily="34" charset="0"/>
              </a:rPr>
            </a:br>
            <a:r>
              <a:rPr lang="en-GB" dirty="0">
                <a:latin typeface="Tuffy" panose="020B0603060100000000" pitchFamily="34" charset="0"/>
                <a:ea typeface="Tuffy" panose="020B0603060100000000" pitchFamily="34" charset="0"/>
              </a:rPr>
              <a:t>-</a:t>
            </a:r>
            <a:r>
              <a:rPr lang="en-GB" dirty="0" err="1">
                <a:latin typeface="Tuffy" panose="020B0603060100000000" pitchFamily="34" charset="0"/>
                <a:ea typeface="Tuffy" panose="020B0603060100000000" pitchFamily="34" charset="0"/>
              </a:rPr>
              <a:t>ly</a:t>
            </a:r>
            <a:r>
              <a:rPr lang="en-GB" dirty="0">
                <a:latin typeface="Tuffy" panose="020B0603060100000000" pitchFamily="34" charset="0"/>
                <a:ea typeface="Tuffy" panose="020B0603060100000000" pitchFamily="34" charset="0"/>
              </a:rPr>
              <a:t> (slowly), -ness (illness), -</a:t>
            </a:r>
            <a:r>
              <a:rPr lang="en-GB" dirty="0" err="1">
                <a:latin typeface="Tuffy" panose="020B0603060100000000" pitchFamily="34" charset="0"/>
                <a:ea typeface="Tuffy" panose="020B0603060100000000" pitchFamily="34" charset="0"/>
              </a:rPr>
              <a:t>ment</a:t>
            </a:r>
            <a:r>
              <a:rPr lang="en-GB" dirty="0">
                <a:latin typeface="Tuffy" panose="020B0603060100000000" pitchFamily="34" charset="0"/>
                <a:ea typeface="Tuffy" panose="020B0603060100000000" pitchFamily="34" charset="0"/>
              </a:rPr>
              <a:t> (treatment) and –less (helpless);</a:t>
            </a:r>
          </a:p>
        </p:txBody>
      </p:sp>
      <p:sp>
        <p:nvSpPr>
          <p:cNvPr id="9" name="Rectangle 8"/>
          <p:cNvSpPr/>
          <p:nvPr/>
        </p:nvSpPr>
        <p:spPr>
          <a:xfrm>
            <a:off x="2335845" y="2996801"/>
            <a:ext cx="3629525" cy="77210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read familiar words quickly without needing to sound them out;</a:t>
            </a:r>
          </a:p>
        </p:txBody>
      </p:sp>
      <p:sp>
        <p:nvSpPr>
          <p:cNvPr id="10" name="Rectangle 9"/>
          <p:cNvSpPr/>
          <p:nvPr/>
        </p:nvSpPr>
        <p:spPr>
          <a:xfrm>
            <a:off x="2335846" y="3898007"/>
            <a:ext cx="3629524" cy="772107"/>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correct themselves when they have read a sentence incorrectly;</a:t>
            </a:r>
          </a:p>
        </p:txBody>
      </p:sp>
      <p:sp>
        <p:nvSpPr>
          <p:cNvPr id="11" name="Content Placeholder 6"/>
          <p:cNvSpPr txBox="1">
            <a:spLocks/>
          </p:cNvSpPr>
          <p:nvPr/>
        </p:nvSpPr>
        <p:spPr>
          <a:xfrm>
            <a:off x="1981199" y="1234478"/>
            <a:ext cx="8220075" cy="61147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000" dirty="0">
                <a:latin typeface="Tuffy" panose="020B0603060100000000" pitchFamily="34" charset="0"/>
                <a:ea typeface="Tuffy" panose="020B0603060100000000" pitchFamily="34" charset="0"/>
              </a:rPr>
              <a:t>Year 2 children are expected to:</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20017" y="1813414"/>
            <a:ext cx="3624997" cy="4532811"/>
          </a:xfrm>
          <a:prstGeom prst="rect">
            <a:avLst/>
          </a:prstGeom>
        </p:spPr>
      </p:pic>
    </p:spTree>
    <p:extLst>
      <p:ext uri="{BB962C8B-B14F-4D97-AF65-F5344CB8AC3E}">
        <p14:creationId xmlns:p14="http://schemas.microsoft.com/office/powerpoint/2010/main" val="331482249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3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30000" decel="7000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accel="30000" decel="7000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accel="30000" decel="7000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0-#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accel="30000" decel="7000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1981199" y="478895"/>
            <a:ext cx="8220075" cy="994306"/>
          </a:xfrm>
        </p:spPr>
        <p:txBody>
          <a:bodyPr/>
          <a:lstStyle/>
          <a:p>
            <a:r>
              <a:rPr lang="en-GB" dirty="0">
                <a:solidFill>
                  <a:srgbClr val="699327"/>
                </a:solidFill>
                <a:latin typeface="Tuffy" panose="020B0603060100000000" pitchFamily="34" charset="0"/>
                <a:ea typeface="Tuffy" panose="020B0603060100000000" pitchFamily="34" charset="0"/>
              </a:rPr>
              <a:t>Year 2 Expectations</a:t>
            </a:r>
          </a:p>
        </p:txBody>
      </p:sp>
      <p:sp>
        <p:nvSpPr>
          <p:cNvPr id="6" name="Rectangle 5"/>
          <p:cNvSpPr/>
          <p:nvPr/>
        </p:nvSpPr>
        <p:spPr>
          <a:xfrm>
            <a:off x="6167617" y="1984453"/>
            <a:ext cx="3629524" cy="772107"/>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continue to practise phonics until reading has become fluent;</a:t>
            </a:r>
          </a:p>
        </p:txBody>
      </p:sp>
      <p:sp>
        <p:nvSpPr>
          <p:cNvPr id="8" name="Rectangle 7"/>
          <p:cNvSpPr/>
          <p:nvPr/>
        </p:nvSpPr>
        <p:spPr>
          <a:xfrm>
            <a:off x="6167618" y="4615165"/>
            <a:ext cx="3629525" cy="77210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be aware that books are set in different places;</a:t>
            </a:r>
          </a:p>
        </p:txBody>
      </p:sp>
      <p:sp>
        <p:nvSpPr>
          <p:cNvPr id="9" name="Rectangle 8"/>
          <p:cNvSpPr/>
          <p:nvPr/>
        </p:nvSpPr>
        <p:spPr>
          <a:xfrm>
            <a:off x="6167617" y="2861357"/>
            <a:ext cx="3629525" cy="77210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retell a story, referring to most of the key events and characters;</a:t>
            </a:r>
          </a:p>
        </p:txBody>
      </p:sp>
      <p:sp>
        <p:nvSpPr>
          <p:cNvPr id="10" name="Rectangle 9"/>
          <p:cNvSpPr/>
          <p:nvPr/>
        </p:nvSpPr>
        <p:spPr>
          <a:xfrm>
            <a:off x="6167618" y="3738261"/>
            <a:ext cx="3629524" cy="772107"/>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decide how useful a non-fiction text is for a particular purpose;</a:t>
            </a:r>
          </a:p>
        </p:txBody>
      </p:sp>
      <p:sp>
        <p:nvSpPr>
          <p:cNvPr id="11" name="Content Placeholder 6"/>
          <p:cNvSpPr txBox="1">
            <a:spLocks/>
          </p:cNvSpPr>
          <p:nvPr/>
        </p:nvSpPr>
        <p:spPr>
          <a:xfrm>
            <a:off x="1981199" y="1234478"/>
            <a:ext cx="8220075" cy="61147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000" dirty="0">
                <a:latin typeface="Tuffy" panose="020B0603060100000000" pitchFamily="34" charset="0"/>
                <a:ea typeface="Tuffy" panose="020B0603060100000000" pitchFamily="34" charset="0"/>
              </a:rPr>
              <a:t>Year 2 children are expected to:</a:t>
            </a:r>
          </a:p>
        </p:txBody>
      </p:sp>
      <p:sp>
        <p:nvSpPr>
          <p:cNvPr id="12" name="Rectangle 11"/>
          <p:cNvSpPr/>
          <p:nvPr/>
        </p:nvSpPr>
        <p:spPr>
          <a:xfrm>
            <a:off x="6167617" y="5492069"/>
            <a:ext cx="3629525" cy="772107"/>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relate what they have read to their own experiences;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8131" y="1788266"/>
            <a:ext cx="2738015" cy="4454434"/>
          </a:xfrm>
          <a:prstGeom prst="rect">
            <a:avLst/>
          </a:prstGeom>
        </p:spPr>
      </p:pic>
    </p:spTree>
    <p:extLst>
      <p:ext uri="{BB962C8B-B14F-4D97-AF65-F5344CB8AC3E}">
        <p14:creationId xmlns:p14="http://schemas.microsoft.com/office/powerpoint/2010/main" val="963288062"/>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accel="30000" decel="7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30000" decel="7000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1+#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accel="30000" decel="7000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accel="30000" decel="7000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accel="30000" decel="7000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1981199" y="478895"/>
            <a:ext cx="8220075" cy="994306"/>
          </a:xfrm>
        </p:spPr>
        <p:txBody>
          <a:bodyPr/>
          <a:lstStyle/>
          <a:p>
            <a:r>
              <a:rPr lang="en-GB" dirty="0">
                <a:solidFill>
                  <a:srgbClr val="699327"/>
                </a:solidFill>
                <a:latin typeface="Tuffy" panose="020B0603060100000000" pitchFamily="34" charset="0"/>
                <a:ea typeface="Tuffy" panose="020B0603060100000000" pitchFamily="34" charset="0"/>
              </a:rPr>
              <a:t>Year 2 Expectations</a:t>
            </a:r>
          </a:p>
        </p:txBody>
      </p:sp>
      <p:sp>
        <p:nvSpPr>
          <p:cNvPr id="6" name="Rectangle 5"/>
          <p:cNvSpPr/>
          <p:nvPr/>
        </p:nvSpPr>
        <p:spPr>
          <a:xfrm>
            <a:off x="2335845" y="1984453"/>
            <a:ext cx="3629524" cy="772107"/>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continue to build up a repertoire of poems learnt by heart;</a:t>
            </a:r>
          </a:p>
        </p:txBody>
      </p:sp>
      <p:sp>
        <p:nvSpPr>
          <p:cNvPr id="9" name="Rectangle 8"/>
          <p:cNvSpPr/>
          <p:nvPr/>
        </p:nvSpPr>
        <p:spPr>
          <a:xfrm>
            <a:off x="2335845" y="2962886"/>
            <a:ext cx="3629525" cy="772107"/>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recognise key themes and ideas within a text;</a:t>
            </a:r>
          </a:p>
        </p:txBody>
      </p:sp>
      <p:sp>
        <p:nvSpPr>
          <p:cNvPr id="10" name="Rectangle 9"/>
          <p:cNvSpPr/>
          <p:nvPr/>
        </p:nvSpPr>
        <p:spPr>
          <a:xfrm>
            <a:off x="2335846" y="3941319"/>
            <a:ext cx="3629524" cy="1049106"/>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make simple inferences about the thoughts and feelings of characters and the reasons for their actions.</a:t>
            </a:r>
          </a:p>
        </p:txBody>
      </p:sp>
      <p:sp>
        <p:nvSpPr>
          <p:cNvPr id="11" name="Content Placeholder 6"/>
          <p:cNvSpPr txBox="1">
            <a:spLocks/>
          </p:cNvSpPr>
          <p:nvPr/>
        </p:nvSpPr>
        <p:spPr>
          <a:xfrm>
            <a:off x="1981199" y="1234478"/>
            <a:ext cx="8220075" cy="61147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000" dirty="0">
                <a:latin typeface="Tuffy" panose="020B0603060100000000" pitchFamily="34" charset="0"/>
                <a:ea typeface="Tuffy" panose="020B0603060100000000" pitchFamily="34" charset="0"/>
              </a:rPr>
              <a:t>Year 2 children are expected to:</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1235" y="1845955"/>
            <a:ext cx="3814822" cy="4402183"/>
          </a:xfrm>
          <a:prstGeom prst="rect">
            <a:avLst/>
          </a:prstGeom>
        </p:spPr>
      </p:pic>
    </p:spTree>
    <p:extLst>
      <p:ext uri="{BB962C8B-B14F-4D97-AF65-F5344CB8AC3E}">
        <p14:creationId xmlns:p14="http://schemas.microsoft.com/office/powerpoint/2010/main" val="147118886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0000" decel="7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30000" decel="7000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30000" decel="7000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96589" y="657467"/>
            <a:ext cx="10419813" cy="944621"/>
          </a:xfrm>
          <a:prstGeom prst="rect">
            <a:avLst/>
          </a:prstGeom>
        </p:spPr>
      </p:pic>
      <p:pic>
        <p:nvPicPr>
          <p:cNvPr id="4" name="Picture 3"/>
          <p:cNvPicPr>
            <a:picLocks noChangeAspect="1"/>
          </p:cNvPicPr>
          <p:nvPr/>
        </p:nvPicPr>
        <p:blipFill>
          <a:blip r:embed="rId3"/>
          <a:stretch>
            <a:fillRect/>
          </a:stretch>
        </p:blipFill>
        <p:spPr>
          <a:xfrm>
            <a:off x="3233374" y="1602088"/>
            <a:ext cx="5546241" cy="1447604"/>
          </a:xfrm>
          <a:prstGeom prst="rect">
            <a:avLst/>
          </a:prstGeom>
        </p:spPr>
      </p:pic>
      <p:pic>
        <p:nvPicPr>
          <p:cNvPr id="5" name="Picture 4"/>
          <p:cNvPicPr>
            <a:picLocks noChangeAspect="1"/>
          </p:cNvPicPr>
          <p:nvPr/>
        </p:nvPicPr>
        <p:blipFill>
          <a:blip r:embed="rId4"/>
          <a:stretch>
            <a:fillRect/>
          </a:stretch>
        </p:blipFill>
        <p:spPr>
          <a:xfrm>
            <a:off x="2889222" y="2917010"/>
            <a:ext cx="6400800" cy="3200400"/>
          </a:xfrm>
          <a:prstGeom prst="rect">
            <a:avLst/>
          </a:prstGeom>
        </p:spPr>
      </p:pic>
    </p:spTree>
    <p:extLst>
      <p:ext uri="{BB962C8B-B14F-4D97-AF65-F5344CB8AC3E}">
        <p14:creationId xmlns:p14="http://schemas.microsoft.com/office/powerpoint/2010/main" val="219258159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u="sng" dirty="0" smtClean="0"/>
              <a:t>Reading comprehension</a:t>
            </a:r>
            <a:endParaRPr lang="en-GB" sz="4000" u="sng" dirty="0"/>
          </a:p>
        </p:txBody>
      </p:sp>
      <p:pic>
        <p:nvPicPr>
          <p:cNvPr id="4" name="Picture 3"/>
          <p:cNvPicPr>
            <a:picLocks noChangeAspect="1"/>
          </p:cNvPicPr>
          <p:nvPr/>
        </p:nvPicPr>
        <p:blipFill>
          <a:blip r:embed="rId2"/>
          <a:stretch>
            <a:fillRect/>
          </a:stretch>
        </p:blipFill>
        <p:spPr>
          <a:xfrm>
            <a:off x="3809823" y="1473201"/>
            <a:ext cx="4894913" cy="1269733"/>
          </a:xfrm>
          <a:prstGeom prst="rect">
            <a:avLst/>
          </a:prstGeom>
        </p:spPr>
      </p:pic>
      <p:sp>
        <p:nvSpPr>
          <p:cNvPr id="5" name="TextBox 4"/>
          <p:cNvSpPr txBox="1"/>
          <p:nvPr/>
        </p:nvSpPr>
        <p:spPr>
          <a:xfrm>
            <a:off x="1762845" y="3028207"/>
            <a:ext cx="8988867" cy="1938992"/>
          </a:xfrm>
          <a:prstGeom prst="rect">
            <a:avLst/>
          </a:prstGeom>
          <a:noFill/>
        </p:spPr>
        <p:txBody>
          <a:bodyPr wrap="square" rtlCol="0">
            <a:spAutoFit/>
          </a:bodyPr>
          <a:lstStyle/>
          <a:p>
            <a:r>
              <a:rPr lang="en-GB" sz="4000" dirty="0" smtClean="0">
                <a:latin typeface="Calibri" panose="020F0502020204030204" pitchFamily="34" charset="0"/>
                <a:cs typeface="Calibri" panose="020F0502020204030204" pitchFamily="34" charset="0"/>
              </a:rPr>
              <a:t>This is finding and picking out information from a text to answer questions. </a:t>
            </a:r>
          </a:p>
          <a:p>
            <a:r>
              <a:rPr lang="en-GB" sz="4000" dirty="0" smtClean="0">
                <a:latin typeface="Calibri" panose="020F0502020204030204" pitchFamily="34" charset="0"/>
                <a:cs typeface="Calibri" panose="020F0502020204030204" pitchFamily="34" charset="0"/>
              </a:rPr>
              <a:t>Finding key information in a text. </a:t>
            </a:r>
            <a:endParaRPr lang="en-GB"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684319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0" y="0"/>
            <a:ext cx="5968221" cy="7890532"/>
          </a:xfrm>
          <a:prstGeom prst="rect">
            <a:avLst/>
          </a:prstGeom>
        </p:spPr>
      </p:pic>
      <p:pic>
        <p:nvPicPr>
          <p:cNvPr id="4" name="Picture 3"/>
          <p:cNvPicPr>
            <a:picLocks noChangeAspect="1"/>
          </p:cNvPicPr>
          <p:nvPr/>
        </p:nvPicPr>
        <p:blipFill>
          <a:blip r:embed="rId3"/>
          <a:stretch>
            <a:fillRect/>
          </a:stretch>
        </p:blipFill>
        <p:spPr>
          <a:xfrm>
            <a:off x="6089648" y="976048"/>
            <a:ext cx="6114078" cy="4833512"/>
          </a:xfrm>
          <a:prstGeom prst="rect">
            <a:avLst/>
          </a:prstGeom>
        </p:spPr>
      </p:pic>
    </p:spTree>
    <p:extLst>
      <p:ext uri="{BB962C8B-B14F-4D97-AF65-F5344CB8AC3E}">
        <p14:creationId xmlns:p14="http://schemas.microsoft.com/office/powerpoint/2010/main" val="287888931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u="sng" dirty="0" smtClean="0"/>
              <a:t>Reading comprehension</a:t>
            </a:r>
            <a:endParaRPr lang="en-GB" sz="4000" u="sng" dirty="0"/>
          </a:p>
        </p:txBody>
      </p:sp>
      <p:sp>
        <p:nvSpPr>
          <p:cNvPr id="5" name="TextBox 4"/>
          <p:cNvSpPr txBox="1"/>
          <p:nvPr/>
        </p:nvSpPr>
        <p:spPr>
          <a:xfrm>
            <a:off x="989196" y="3028207"/>
            <a:ext cx="10200904" cy="2554545"/>
          </a:xfrm>
          <a:prstGeom prst="rect">
            <a:avLst/>
          </a:prstGeom>
          <a:noFill/>
        </p:spPr>
        <p:txBody>
          <a:bodyPr wrap="square" rtlCol="0">
            <a:spAutoFit/>
          </a:bodyPr>
          <a:lstStyle/>
          <a:p>
            <a:r>
              <a:rPr lang="en-US" sz="4000" dirty="0" smtClean="0">
                <a:latin typeface="Calibri" panose="020F0502020204030204" pitchFamily="34" charset="0"/>
                <a:cs typeface="Calibri" panose="020F0502020204030204" pitchFamily="34" charset="0"/>
              </a:rPr>
              <a:t>This is filling </a:t>
            </a:r>
            <a:r>
              <a:rPr lang="en-US" sz="4000" dirty="0">
                <a:latin typeface="Calibri" panose="020F0502020204030204" pitchFamily="34" charset="0"/>
                <a:cs typeface="Calibri" panose="020F0502020204030204" pitchFamily="34" charset="0"/>
              </a:rPr>
              <a:t>in what is not written on the page or working out what the author is trying to tell you using clues and evidence from the text when it is not explicitly written.</a:t>
            </a:r>
            <a:endParaRPr lang="en-GB" sz="72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2"/>
          <a:stretch>
            <a:fillRect/>
          </a:stretch>
        </p:blipFill>
        <p:spPr>
          <a:xfrm>
            <a:off x="3413288" y="1473201"/>
            <a:ext cx="5277579" cy="1454027"/>
          </a:xfrm>
          <a:prstGeom prst="rect">
            <a:avLst/>
          </a:prstGeom>
        </p:spPr>
      </p:pic>
    </p:spTree>
    <p:extLst>
      <p:ext uri="{BB962C8B-B14F-4D97-AF65-F5344CB8AC3E}">
        <p14:creationId xmlns:p14="http://schemas.microsoft.com/office/powerpoint/2010/main" val="100127205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 y="1473201"/>
            <a:ext cx="8015949" cy="4376614"/>
          </a:xfrm>
          <a:prstGeom prst="rect">
            <a:avLst/>
          </a:prstGeom>
        </p:spPr>
      </p:pic>
      <p:pic>
        <p:nvPicPr>
          <p:cNvPr id="5" name="Picture 4"/>
          <p:cNvPicPr>
            <a:picLocks noChangeAspect="1"/>
          </p:cNvPicPr>
          <p:nvPr/>
        </p:nvPicPr>
        <p:blipFill>
          <a:blip r:embed="rId3"/>
          <a:stretch>
            <a:fillRect/>
          </a:stretch>
        </p:blipFill>
        <p:spPr>
          <a:xfrm>
            <a:off x="7648255" y="987771"/>
            <a:ext cx="5836811" cy="4651029"/>
          </a:xfrm>
          <a:prstGeom prst="rect">
            <a:avLst/>
          </a:prstGeom>
        </p:spPr>
      </p:pic>
    </p:spTree>
    <p:extLst>
      <p:ext uri="{BB962C8B-B14F-4D97-AF65-F5344CB8AC3E}">
        <p14:creationId xmlns:p14="http://schemas.microsoft.com/office/powerpoint/2010/main" val="98424999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7715" y="597311"/>
            <a:ext cx="8900466" cy="2754588"/>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r>
              <a:rPr lang="en-GB" sz="6600" dirty="0" smtClean="0"/>
              <a:t>Tricky Word / Red Word </a:t>
            </a:r>
            <a:r>
              <a:rPr lang="en-GB" dirty="0" smtClean="0"/>
              <a:t/>
            </a:r>
            <a:br>
              <a:rPr lang="en-GB" dirty="0" smtClean="0"/>
            </a:br>
            <a:r>
              <a:rPr lang="en-GB" dirty="0" smtClean="0"/>
              <a:t/>
            </a:r>
            <a:br>
              <a:rPr lang="en-GB" dirty="0" smtClean="0"/>
            </a:br>
            <a:r>
              <a:rPr lang="en-GB" sz="4000" dirty="0" smtClean="0"/>
              <a:t>(Common Exception Words)  </a:t>
            </a:r>
            <a:endParaRPr lang="en-GB" dirty="0"/>
          </a:p>
        </p:txBody>
      </p:sp>
      <p:pic>
        <p:nvPicPr>
          <p:cNvPr id="1026" name="Picture 2" descr="Phase 3 Tricky Words | Monster Phon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1607" y="3539432"/>
            <a:ext cx="4208677" cy="29756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69571" y="3880757"/>
            <a:ext cx="4049486" cy="2031325"/>
          </a:xfrm>
          <a:prstGeom prst="rect">
            <a:avLst/>
          </a:prstGeom>
          <a:noFill/>
        </p:spPr>
        <p:txBody>
          <a:bodyPr wrap="square" rtlCol="0">
            <a:spAutoFit/>
          </a:bodyPr>
          <a:lstStyle/>
          <a:p>
            <a:r>
              <a:rPr lang="en-GB" dirty="0" smtClean="0"/>
              <a:t>These are words that are not easy to sound out. The children learn that ‘it is tricky to </a:t>
            </a:r>
            <a:r>
              <a:rPr lang="en-GB" dirty="0"/>
              <a:t>F</a:t>
            </a:r>
            <a:r>
              <a:rPr lang="en-GB" dirty="0" smtClean="0"/>
              <a:t>red a red’.</a:t>
            </a:r>
          </a:p>
          <a:p>
            <a:endParaRPr lang="en-GB" dirty="0" smtClean="0"/>
          </a:p>
          <a:p>
            <a:r>
              <a:rPr lang="en-GB" dirty="0" smtClean="0"/>
              <a:t>These words need to be learnt and read by sight. </a:t>
            </a:r>
            <a:endParaRPr lang="en-GB" dirty="0"/>
          </a:p>
          <a:p>
            <a:endParaRPr lang="en-GB" dirty="0"/>
          </a:p>
        </p:txBody>
      </p:sp>
    </p:spTree>
    <p:extLst>
      <p:ext uri="{BB962C8B-B14F-4D97-AF65-F5344CB8AC3E}">
        <p14:creationId xmlns:p14="http://schemas.microsoft.com/office/powerpoint/2010/main" val="42064938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a:spLocks noChangeArrowheads="1"/>
          </p:cNvSpPr>
          <p:nvPr/>
        </p:nvSpPr>
        <p:spPr bwMode="auto">
          <a:xfrm>
            <a:off x="2267736" y="1394714"/>
            <a:ext cx="7576683"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200" dirty="0" smtClean="0">
                <a:solidFill>
                  <a:schemeClr val="tx1"/>
                </a:solidFill>
                <a:latin typeface="Comic Sans MS" panose="030F0702030302020204" pitchFamily="66" charset="0"/>
              </a:rPr>
              <a:t>what</a:t>
            </a:r>
            <a:endParaRPr lang="en-GB" altLang="en-US" sz="20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43633034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3782" y="377755"/>
            <a:ext cx="10058400" cy="1609344"/>
          </a:xfrm>
        </p:spPr>
        <p:txBody>
          <a:bodyPr/>
          <a:lstStyle/>
          <a:p>
            <a:r>
              <a:rPr lang="en-GB" dirty="0" smtClean="0"/>
              <a:t>Year 2 End of Year Assessments</a:t>
            </a:r>
            <a:endParaRPr lang="en-GB" dirty="0"/>
          </a:p>
        </p:txBody>
      </p:sp>
      <p:sp>
        <p:nvSpPr>
          <p:cNvPr id="4" name="TextBox 3"/>
          <p:cNvSpPr txBox="1"/>
          <p:nvPr/>
        </p:nvSpPr>
        <p:spPr>
          <a:xfrm>
            <a:off x="736270" y="1903972"/>
            <a:ext cx="10485912" cy="4401205"/>
          </a:xfrm>
          <a:prstGeom prst="rect">
            <a:avLst/>
          </a:prstGeom>
          <a:noFill/>
        </p:spPr>
        <p:txBody>
          <a:bodyPr wrap="square" rtlCol="0">
            <a:spAutoFit/>
          </a:bodyPr>
          <a:lstStyle/>
          <a:p>
            <a:r>
              <a:rPr lang="en-GB" sz="4000" dirty="0" smtClean="0">
                <a:latin typeface="Calibri" panose="020F0502020204030204" pitchFamily="34" charset="0"/>
                <a:cs typeface="Calibri" panose="020F0502020204030204" pitchFamily="34" charset="0"/>
              </a:rPr>
              <a:t>Called SATs.  </a:t>
            </a:r>
            <a:r>
              <a:rPr lang="en-GB" sz="2800" dirty="0" smtClean="0">
                <a:latin typeface="Calibri" panose="020F0502020204030204" pitchFamily="34" charset="0"/>
                <a:cs typeface="Calibri" panose="020F0502020204030204" pitchFamily="34" charset="0"/>
              </a:rPr>
              <a:t>(Standard Assessment Tests) </a:t>
            </a:r>
          </a:p>
          <a:p>
            <a:endParaRPr lang="en-GB" sz="4000" dirty="0">
              <a:latin typeface="Calibri" panose="020F0502020204030204" pitchFamily="34" charset="0"/>
              <a:cs typeface="Calibri" panose="020F0502020204030204" pitchFamily="34" charset="0"/>
            </a:endParaRPr>
          </a:p>
          <a:p>
            <a:r>
              <a:rPr lang="en-GB" sz="4000" dirty="0" smtClean="0">
                <a:latin typeface="Calibri" panose="020F0502020204030204" pitchFamily="34" charset="0"/>
                <a:cs typeface="Calibri" panose="020F0502020204030204" pitchFamily="34" charset="0"/>
              </a:rPr>
              <a:t>Happen in May. Children must be in school during this time. </a:t>
            </a:r>
          </a:p>
          <a:p>
            <a:endParaRPr lang="en-GB" sz="4000" dirty="0">
              <a:latin typeface="Calibri" panose="020F0502020204030204" pitchFamily="34" charset="0"/>
              <a:cs typeface="Calibri" panose="020F0502020204030204" pitchFamily="34" charset="0"/>
            </a:endParaRPr>
          </a:p>
          <a:p>
            <a:r>
              <a:rPr lang="en-GB" sz="4000" dirty="0" smtClean="0">
                <a:latin typeface="Calibri" panose="020F0502020204030204" pitchFamily="34" charset="0"/>
                <a:cs typeface="Calibri" panose="020F0502020204030204" pitchFamily="34" charset="0"/>
              </a:rPr>
              <a:t>Children work through booklets with stories/non-fiction writing and answer questions. </a:t>
            </a:r>
            <a:endParaRPr lang="en-GB"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187259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7404" y="961326"/>
            <a:ext cx="10058400" cy="1609344"/>
          </a:xfrm>
        </p:spPr>
        <p:txBody>
          <a:bodyPr>
            <a:noAutofit/>
          </a:bodyPr>
          <a:lstStyle/>
          <a:p>
            <a:pPr algn="ctr"/>
            <a:r>
              <a:rPr lang="en-GB" sz="7200" dirty="0" smtClean="0"/>
              <a:t>Make Reading at Home Awesome!</a:t>
            </a:r>
            <a:endParaRPr lang="en-GB" sz="7200" dirty="0"/>
          </a:p>
        </p:txBody>
      </p:sp>
      <p:pic>
        <p:nvPicPr>
          <p:cNvPr id="3074" name="Picture 2" descr="How to create the ultimate kids&amp;#39; reading corner | Ideal 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417" y="3233058"/>
            <a:ext cx="3110140" cy="311014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Best Children&amp;#39;s Books to Read with Your Kids at Home Right Now |  PEOPLE.co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9618" y="3537857"/>
            <a:ext cx="3984169" cy="265611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ow To Store Kids Books and Stay Organized - The Organized Mam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5047" y="3233059"/>
            <a:ext cx="3534680" cy="2356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43217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46315" y="335870"/>
            <a:ext cx="7298871" cy="1961016"/>
          </a:xfrm>
        </p:spPr>
        <p:txBody>
          <a:bodyPr>
            <a:noAutofit/>
          </a:bodyPr>
          <a:lstStyle/>
          <a:p>
            <a:pPr eaLnBrk="1" hangingPunct="1"/>
            <a:r>
              <a:rPr lang="en-GB" altLang="en-US" sz="6000" dirty="0" smtClean="0">
                <a:solidFill>
                  <a:srgbClr val="CC0099"/>
                </a:solidFill>
              </a:rPr>
              <a:t>Read a bedtime story each night </a:t>
            </a:r>
          </a:p>
        </p:txBody>
      </p:sp>
      <p:sp>
        <p:nvSpPr>
          <p:cNvPr id="5" name="Rectangle 2"/>
          <p:cNvSpPr txBox="1">
            <a:spLocks noChangeArrowheads="1"/>
          </p:cNvSpPr>
          <p:nvPr/>
        </p:nvSpPr>
        <p:spPr>
          <a:xfrm>
            <a:off x="3565071" y="2251756"/>
            <a:ext cx="8180615" cy="196101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GB" altLang="en-US" sz="6000" dirty="0" smtClean="0">
                <a:solidFill>
                  <a:srgbClr val="0070C0"/>
                </a:solidFill>
              </a:rPr>
              <a:t>Make books visible and available</a:t>
            </a:r>
          </a:p>
        </p:txBody>
      </p:sp>
      <p:sp>
        <p:nvSpPr>
          <p:cNvPr id="6" name="Rectangle 2"/>
          <p:cNvSpPr txBox="1">
            <a:spLocks noChangeArrowheads="1"/>
          </p:cNvSpPr>
          <p:nvPr/>
        </p:nvSpPr>
        <p:spPr>
          <a:xfrm>
            <a:off x="726624" y="4174670"/>
            <a:ext cx="3657599" cy="226422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GB" altLang="en-US" sz="6000" dirty="0" smtClean="0">
                <a:solidFill>
                  <a:srgbClr val="00B050"/>
                </a:solidFill>
              </a:rPr>
              <a:t>Model </a:t>
            </a:r>
          </a:p>
          <a:p>
            <a:r>
              <a:rPr lang="en-GB" altLang="en-US" sz="6000" dirty="0" smtClean="0">
                <a:solidFill>
                  <a:srgbClr val="00B050"/>
                </a:solidFill>
              </a:rPr>
              <a:t>reading</a:t>
            </a:r>
          </a:p>
        </p:txBody>
      </p:sp>
      <p:sp>
        <p:nvSpPr>
          <p:cNvPr id="7" name="Rectangle 2"/>
          <p:cNvSpPr txBox="1">
            <a:spLocks noChangeArrowheads="1"/>
          </p:cNvSpPr>
          <p:nvPr/>
        </p:nvSpPr>
        <p:spPr>
          <a:xfrm>
            <a:off x="5225144" y="4391591"/>
            <a:ext cx="7298871" cy="196101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GB" altLang="en-US" sz="6000" dirty="0" smtClean="0"/>
              <a:t>Talk about books and stories</a:t>
            </a:r>
          </a:p>
        </p:txBody>
      </p:sp>
    </p:spTree>
    <p:extLst>
      <p:ext uri="{BB962C8B-B14F-4D97-AF65-F5344CB8AC3E}">
        <p14:creationId xmlns:p14="http://schemas.microsoft.com/office/powerpoint/2010/main" val="62469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84ACB6"/>
      </a:dk2>
      <a:lt2>
        <a:srgbClr val="EBE9DD"/>
      </a:lt2>
      <a:accent1>
        <a:srgbClr val="6F8183"/>
      </a:accent1>
      <a:accent2>
        <a:srgbClr val="967E96"/>
      </a:accent2>
      <a:accent3>
        <a:srgbClr val="CCC893"/>
      </a:accent3>
      <a:accent4>
        <a:srgbClr val="A54D74"/>
      </a:accent4>
      <a:accent5>
        <a:srgbClr val="949C6B"/>
      </a:accent5>
      <a:accent6>
        <a:srgbClr val="766A50"/>
      </a:accent6>
      <a:hlink>
        <a:srgbClr val="CC6600"/>
      </a:hlink>
      <a:folHlink>
        <a:srgbClr val="777777"/>
      </a:folHlink>
    </a:clrScheme>
    <a:fontScheme name="Wood Type">
      <a:majorFont>
        <a:latin typeface="Century Gothic" panose="020B0502020202020204"/>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man Old Style" panose="02050604050505020204"/>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8E89CD47-BF55-4DDE-B823-2283AA7E76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TM03090434[[fn=Wood Type]]</Template>
  <TotalTime>1780</TotalTime>
  <Words>957</Words>
  <Application>Microsoft Office PowerPoint</Application>
  <PresentationFormat>Widescreen</PresentationFormat>
  <Paragraphs>117</Paragraphs>
  <Slides>46</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46</vt:i4>
      </vt:variant>
    </vt:vector>
  </HeadingPairs>
  <TitlesOfParts>
    <vt:vector size="59" baseType="lpstr">
      <vt:lpstr>Arial</vt:lpstr>
      <vt:lpstr>Arial Black</vt:lpstr>
      <vt:lpstr>Bookman Old Style</vt:lpstr>
      <vt:lpstr>Calibri</vt:lpstr>
      <vt:lpstr>Century Gothic</vt:lpstr>
      <vt:lpstr>Comic Sans MS</vt:lpstr>
      <vt:lpstr>Sassoon Infant Rg</vt:lpstr>
      <vt:lpstr>Times New Roman</vt:lpstr>
      <vt:lpstr>Tuffy</vt:lpstr>
      <vt:lpstr>Twinkl</vt:lpstr>
      <vt:lpstr>Twinkl SemiBold</vt:lpstr>
      <vt:lpstr>Wingdings</vt:lpstr>
      <vt:lpstr>Wood Type</vt:lpstr>
      <vt:lpstr>Year 2 Phonics and Reading Fun!</vt:lpstr>
      <vt:lpstr>Why is reading  so important?</vt:lpstr>
      <vt:lpstr>PowerPoint Presentation</vt:lpstr>
      <vt:lpstr>PowerPoint Presentation</vt:lpstr>
      <vt:lpstr>What is ‘Phonics’?</vt:lpstr>
      <vt:lpstr>PowerPoint Presentation</vt:lpstr>
      <vt:lpstr>Some Definitions </vt:lpstr>
      <vt:lpstr>PowerPoint Presentation</vt:lpstr>
      <vt:lpstr>PowerPoint Presentation</vt:lpstr>
      <vt:lpstr>PowerPoint Presentation</vt:lpstr>
      <vt:lpstr>PowerPoint Presentation</vt:lpstr>
      <vt:lpstr>PowerPoint Presentation</vt:lpstr>
      <vt:lpstr>PowerPoint Presentation</vt:lpstr>
      <vt:lpstr>Pure sounds</vt:lpstr>
      <vt:lpstr>PowerPoint Presentation</vt:lpstr>
      <vt:lpstr>Sound sets</vt:lpstr>
      <vt:lpstr>Split Diagraphs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you read a new word remember the 3 steps….</vt:lpstr>
      <vt:lpstr>Lets have a go…</vt:lpstr>
      <vt:lpstr>PowerPoint Presentation</vt:lpstr>
      <vt:lpstr>PowerPoint Presentation</vt:lpstr>
      <vt:lpstr>PowerPoint Presentation</vt:lpstr>
      <vt:lpstr>PowerPoint Presentation</vt:lpstr>
      <vt:lpstr>Year 2 Expectations</vt:lpstr>
      <vt:lpstr>Year 2 Expectations</vt:lpstr>
      <vt:lpstr>Year 2 Expectations</vt:lpstr>
      <vt:lpstr>PowerPoint Presentation</vt:lpstr>
      <vt:lpstr>Reading comprehension</vt:lpstr>
      <vt:lpstr>PowerPoint Presentation</vt:lpstr>
      <vt:lpstr>Reading comprehension</vt:lpstr>
      <vt:lpstr>PowerPoint Presentation</vt:lpstr>
      <vt:lpstr>Tricky Word / Red Word   (Common Exception Words)  </vt:lpstr>
      <vt:lpstr>PowerPoint Presentation</vt:lpstr>
      <vt:lpstr>Year 2 End of Year Assessments</vt:lpstr>
      <vt:lpstr>Make Reading at Home Awesome!</vt:lpstr>
      <vt:lpstr>Read a bedtime story each night </vt:lpstr>
    </vt:vector>
  </TitlesOfParts>
  <Company>Ocean Learning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Fun!</dc:title>
  <dc:creator>Nikki Rutherford</dc:creator>
  <cp:lastModifiedBy>Nikki Rutherford</cp:lastModifiedBy>
  <cp:revision>75</cp:revision>
  <cp:lastPrinted>2020-02-11T16:19:32Z</cp:lastPrinted>
  <dcterms:created xsi:type="dcterms:W3CDTF">2018-10-23T20:19:27Z</dcterms:created>
  <dcterms:modified xsi:type="dcterms:W3CDTF">2022-10-13T07:51:04Z</dcterms:modified>
</cp:coreProperties>
</file>