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notesMasterIdLst>
    <p:notesMasterId r:id="rId49"/>
  </p:notesMasterIdLst>
  <p:handoutMasterIdLst>
    <p:handoutMasterId r:id="rId50"/>
  </p:handoutMasterIdLst>
  <p:sldIdLst>
    <p:sldId id="256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58" r:id="rId21"/>
    <p:sldId id="259" r:id="rId22"/>
    <p:sldId id="26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4" r:id="rId35"/>
    <p:sldId id="266" r:id="rId36"/>
    <p:sldId id="290" r:id="rId37"/>
    <p:sldId id="291" r:id="rId38"/>
    <p:sldId id="292" r:id="rId39"/>
    <p:sldId id="306" r:id="rId40"/>
    <p:sldId id="308" r:id="rId41"/>
    <p:sldId id="289" r:id="rId42"/>
    <p:sldId id="307" r:id="rId43"/>
    <p:sldId id="263" r:id="rId44"/>
    <p:sldId id="268" r:id="rId45"/>
    <p:sldId id="270" r:id="rId46"/>
    <p:sldId id="305" r:id="rId47"/>
    <p:sldId id="309" r:id="rId48"/>
  </p:sldIdLst>
  <p:sldSz cx="12192000" cy="6858000"/>
  <p:notesSz cx="9872663" cy="67421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D812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7" d="100"/>
          <a:sy n="127" d="100"/>
        </p:scale>
        <p:origin x="90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154" cy="3382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2224" y="0"/>
            <a:ext cx="4278154" cy="3382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199CB4-DB18-4221-986E-4C6172AA4482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03837"/>
            <a:ext cx="4278154" cy="3382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2224" y="6403837"/>
            <a:ext cx="4278154" cy="3382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F89B9-2044-4936-9846-417D53D5B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0821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154" cy="3382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2224" y="0"/>
            <a:ext cx="4278154" cy="3382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25F1C-B048-40CF-A912-365D38481A99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14650" y="842963"/>
            <a:ext cx="4043363" cy="22748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7267" y="3244642"/>
            <a:ext cx="7898130" cy="265470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03837"/>
            <a:ext cx="4278154" cy="3382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2224" y="6403837"/>
            <a:ext cx="4278154" cy="3382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F70F7-B87D-442B-A311-31C55F435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465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Children model saying the sounds on the cards</a:t>
            </a:r>
          </a:p>
          <a:p>
            <a:r>
              <a:rPr lang="en-GB" dirty="0" smtClean="0"/>
              <a:t>Hearing the sound in a word…..identifying things</a:t>
            </a:r>
            <a:r>
              <a:rPr lang="en-GB" baseline="0" dirty="0" smtClean="0"/>
              <a:t> starting with that sound etc..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F70F7-B87D-442B-A311-31C55F43579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073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Children</a:t>
            </a:r>
            <a:r>
              <a:rPr lang="en-GB" baseline="0" dirty="0" smtClean="0"/>
              <a:t> model blending some sounds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F70F7-B87D-442B-A311-31C55F43579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00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 points and parents say the sound!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F70F7-B87D-442B-A311-31C55F43579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654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4487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841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21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765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287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983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8098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2468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266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452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141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0031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8748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77337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86334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4870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4849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6186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20052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0087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9247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microsoft.com/office/2007/relationships/hdphoto" Target="../media/hdphoto1.wdp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BDF7E01-4652-41B4-B468-944A98D8F1F4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2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6ADAA03E-111D-441A-8B31-94EC6607E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152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  <p:sldLayoutId id="2147483791" r:id="rId17"/>
    <p:sldLayoutId id="2147483792" r:id="rId18"/>
    <p:sldLayoutId id="2147483793" r:id="rId19"/>
    <p:sldLayoutId id="2147483794" r:id="rId20"/>
    <p:sldLayoutId id="2147483795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google.co.uk/imgres?imgurl=http://www.mccullagh.org/db9/1ds2-2/ear-closeup.jpg&amp;imgrefurl=http://www.mccullagh.org/image/1ds2-2/ear-closeup.html&amp;h=768&amp;w=512&amp;sz=108&amp;hl=en&amp;start=3&amp;usg=__p3Vh2JsG9gwPWcGwFFekP0MxoDM=&amp;tbnid=5Cea8Luq7vUqiM:&amp;tbnh=142&amp;tbnw=95&amp;prev=/images?q=ear&amp;gbv=2&amp;hl=en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images.google.co.uk/imgres?imgurl=http://www.classicveedub.com.au/images/SpareParts/garage_tools/cartoon_eyes.jpg&amp;imgrefurl=http://www.classicveedub.com.au/SpareParts/Parts_Results_Tools.asp&amp;h=177&amp;w=177&amp;sz=6&amp;hl=en&amp;start=5&amp;usg=__zZ893Sfg4s5n4QJ0Iss0CimOX08=&amp;tbnid=PiHLF2Oc6Y1-JM:&amp;tbnh=101&amp;tbnw=101&amp;prev=/images?q=cartoon+eyes&amp;gbv=2&amp;ndsp=18&amp;hl=en&amp;sa=X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images.google.co.uk/imgres?imgurl=http://www.classicveedub.com.au/images/SpareParts/garage_tools/cartoon_eyes.jpg&amp;imgrefurl=http://www.classicveedub.com.au/SpareParts/Parts_Results_Tools.asp&amp;h=177&amp;w=177&amp;sz=6&amp;hl=en&amp;start=5&amp;usg=__zZ893Sfg4s5n4QJ0Iss0CimOX08=&amp;tbnid=PiHLF2Oc6Y1-JM:&amp;tbnh=101&amp;tbnw=101&amp;prev=/images?q=cartoon+eyes&amp;gbv=2&amp;ndsp=18&amp;hl=en&amp;sa=X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CI2mu7URBc&amp;t=4s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nwzfLFac-k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youtube.com/watch?v=nkUumMtnhzU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OPZyO-dr5D8" TargetMode="External"/><Relationship Id="rId4" Type="http://schemas.openxmlformats.org/officeDocument/2006/relationships/image" Target="../media/image19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s://www.youtube.com/watch?v=TvMyssfAUx0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Year 1</a:t>
            </a:r>
            <a:br>
              <a:rPr lang="en-GB" dirty="0" smtClean="0"/>
            </a:br>
            <a:r>
              <a:rPr lang="en-GB" dirty="0" smtClean="0"/>
              <a:t>Phonics and Reading Fun!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468030"/>
            <a:ext cx="7891272" cy="990937"/>
          </a:xfrm>
        </p:spPr>
        <p:txBody>
          <a:bodyPr>
            <a:noAutofit/>
          </a:bodyPr>
          <a:lstStyle/>
          <a:p>
            <a:pPr algn="ctr"/>
            <a:r>
              <a:rPr lang="en-GB" sz="3300" dirty="0" smtClean="0"/>
              <a:t>We welcome you all to our Phonics and Reading workshop today – Wednesday </a:t>
            </a:r>
            <a:r>
              <a:rPr lang="en-GB" sz="3300" dirty="0" smtClean="0"/>
              <a:t>12</a:t>
            </a:r>
            <a:r>
              <a:rPr lang="en-GB" sz="3300" baseline="30000" dirty="0" smtClean="0"/>
              <a:t>th</a:t>
            </a:r>
            <a:r>
              <a:rPr lang="en-GB" sz="3300" dirty="0" smtClean="0"/>
              <a:t> October </a:t>
            </a:r>
            <a:r>
              <a:rPr lang="en-GB" sz="3300" dirty="0" smtClean="0"/>
              <a:t>2022</a:t>
            </a:r>
            <a:endParaRPr lang="en-GB" sz="3300" dirty="0"/>
          </a:p>
        </p:txBody>
      </p:sp>
    </p:spTree>
    <p:extLst>
      <p:ext uri="{BB962C8B-B14F-4D97-AF65-F5344CB8AC3E}">
        <p14:creationId xmlns:p14="http://schemas.microsoft.com/office/powerpoint/2010/main" val="362484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8328" y="1027028"/>
            <a:ext cx="10716986" cy="3795343"/>
          </a:xfrm>
        </p:spPr>
        <p:txBody>
          <a:bodyPr>
            <a:noAutofit/>
          </a:bodyPr>
          <a:lstStyle/>
          <a:p>
            <a:pPr algn="ctr"/>
            <a:r>
              <a:rPr lang="en-GB" sz="11500" dirty="0" smtClean="0"/>
              <a:t>Why is reading </a:t>
            </a:r>
            <a:br>
              <a:rPr lang="en-GB" sz="11500" dirty="0" smtClean="0"/>
            </a:br>
            <a:r>
              <a:rPr lang="en-GB" sz="11500" dirty="0" smtClean="0"/>
              <a:t>so important?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200733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Image result for why is reading so important for a chi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23" y="823397"/>
            <a:ext cx="10173663" cy="4968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89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2411" y="388510"/>
            <a:ext cx="8913273" cy="594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16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3433" y="228492"/>
            <a:ext cx="5228938" cy="653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61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363764" y="1590179"/>
            <a:ext cx="10000922" cy="1942235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Autofit/>
          </a:bodyPr>
          <a:lstStyle/>
          <a:p>
            <a:r>
              <a:rPr lang="en-GB" sz="8800" dirty="0" smtClean="0"/>
              <a:t>What is ‘Phonics’?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107467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781" y="813392"/>
            <a:ext cx="11511751" cy="549051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5400" dirty="0">
                <a:latin typeface="+mj-lt"/>
              </a:rPr>
              <a:t>Phonics is a way of teaching children how to read and write. </a:t>
            </a:r>
            <a:endParaRPr lang="en-GB" sz="5400" dirty="0" smtClean="0">
              <a:latin typeface="+mj-lt"/>
            </a:endParaRPr>
          </a:p>
          <a:p>
            <a:pPr marL="0" indent="0">
              <a:buNone/>
            </a:pPr>
            <a:endParaRPr lang="en-GB" sz="2800" dirty="0" smtClean="0">
              <a:latin typeface="+mj-lt"/>
            </a:endParaRPr>
          </a:p>
          <a:p>
            <a:pPr marL="0" indent="0">
              <a:buNone/>
            </a:pPr>
            <a:r>
              <a:rPr lang="en-GB" sz="5400" dirty="0" smtClean="0">
                <a:latin typeface="+mj-lt"/>
              </a:rPr>
              <a:t>Phonics </a:t>
            </a:r>
            <a:r>
              <a:rPr lang="en-GB" sz="5400" dirty="0">
                <a:latin typeface="+mj-lt"/>
              </a:rPr>
              <a:t>works by breaking each word up into it’s individual sounds before blending those sounds back together to make the word</a:t>
            </a:r>
            <a:r>
              <a:rPr lang="en-GB" sz="5400" dirty="0" smtClean="0">
                <a:latin typeface="+mj-lt"/>
              </a:rPr>
              <a:t>.</a:t>
            </a:r>
            <a:endParaRPr lang="en-GB" sz="5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6773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363764" y="1590179"/>
            <a:ext cx="10000922" cy="1942235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Autofit/>
          </a:bodyPr>
          <a:lstStyle/>
          <a:p>
            <a:r>
              <a:rPr lang="en-GB" sz="8800" dirty="0" smtClean="0"/>
              <a:t>Why are children taught phonics?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17330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6954" y="908344"/>
            <a:ext cx="1091224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>
                <a:latin typeface="+mj-lt"/>
              </a:rPr>
              <a:t>Research has shown that phonics, when taught correctly, can be the most effective way of teaching children to learn to </a:t>
            </a:r>
            <a:r>
              <a:rPr lang="en-GB" sz="5400" dirty="0" smtClean="0">
                <a:latin typeface="+mj-lt"/>
              </a:rPr>
              <a:t>read and write.</a:t>
            </a:r>
            <a:r>
              <a:rPr lang="en-GB" sz="4800" dirty="0">
                <a:latin typeface="+mj-lt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8665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915886" y="1789113"/>
            <a:ext cx="8951913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8000" dirty="0" smtClean="0"/>
              <a:t>Some Definitions </a:t>
            </a:r>
          </a:p>
        </p:txBody>
      </p:sp>
    </p:spTree>
    <p:extLst>
      <p:ext uri="{BB962C8B-B14F-4D97-AF65-F5344CB8AC3E}">
        <p14:creationId xmlns:p14="http://schemas.microsoft.com/office/powerpoint/2010/main" val="80408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55650" y="723900"/>
            <a:ext cx="10761436" cy="4722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  <a:defRPr/>
            </a:pPr>
            <a:r>
              <a:rPr lang="en-GB" sz="6600" u="sng" dirty="0" smtClean="0">
                <a:solidFill>
                  <a:srgbClr val="CC0099"/>
                </a:solidFill>
                <a:latin typeface="+mj-lt"/>
              </a:rPr>
              <a:t>Phoneme</a:t>
            </a:r>
          </a:p>
          <a:p>
            <a:pPr marL="0" indent="0">
              <a:buFont typeface="Arial" charset="0"/>
              <a:buNone/>
              <a:defRPr/>
            </a:pPr>
            <a:endParaRPr lang="en-GB" sz="3600" dirty="0" smtClean="0">
              <a:solidFill>
                <a:schemeClr val="accent2"/>
              </a:solidFill>
              <a:latin typeface="+mj-lt"/>
            </a:endParaRPr>
          </a:p>
          <a:p>
            <a:pPr>
              <a:buFontTx/>
              <a:buNone/>
              <a:defRPr/>
            </a:pPr>
            <a:r>
              <a:rPr lang="en-GB" sz="3600" dirty="0" smtClean="0">
                <a:latin typeface="+mj-lt"/>
              </a:rPr>
              <a:t>    This is the smallest unit of sound in a word.</a:t>
            </a:r>
          </a:p>
        </p:txBody>
      </p:sp>
      <p:pic>
        <p:nvPicPr>
          <p:cNvPr id="5" name="Picture 7" descr="ear-closeup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14505" y="3229545"/>
            <a:ext cx="2137909" cy="3194387"/>
          </a:xfrm>
          <a:prstGeom prst="rect">
            <a:avLst/>
          </a:prstGeom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538843" y="3577544"/>
            <a:ext cx="7864927" cy="21698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How many phonemes can you hear in</a:t>
            </a:r>
            <a:r>
              <a:rPr lang="en-GB" altLang="en-US" sz="3600" dirty="0">
                <a:solidFill>
                  <a:schemeClr val="accent2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</a:t>
            </a:r>
            <a:endParaRPr lang="en-GB" altLang="en-US" sz="3600" dirty="0" smtClean="0">
              <a:solidFill>
                <a:schemeClr val="accent2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6600" dirty="0">
                <a:latin typeface="Arial Black" panose="020B0A04020102020204" pitchFamily="34" charset="0"/>
                <a:cs typeface="Arial" panose="020B0604020202020204" pitchFamily="34" charset="0"/>
              </a:rPr>
              <a:t>c</a:t>
            </a:r>
            <a:r>
              <a:rPr lang="en-GB" altLang="en-US" sz="6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at</a:t>
            </a:r>
            <a:r>
              <a:rPr lang="en-GB" altLang="en-US" sz="6000" dirty="0" smtClean="0">
                <a:latin typeface="Arial Black" panose="020B0A04020102020204" pitchFamily="34" charset="0"/>
                <a:cs typeface="Arial" panose="020B0604020202020204" pitchFamily="34" charset="0"/>
              </a:rPr>
              <a:t>          stairs</a:t>
            </a:r>
            <a:endParaRPr lang="en-GB" altLang="en-US" sz="6000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85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55650" y="723900"/>
            <a:ext cx="10761436" cy="4722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  <a:defRPr/>
            </a:pPr>
            <a:r>
              <a:rPr lang="en-GB" sz="6600" u="sng" dirty="0" smtClean="0">
                <a:solidFill>
                  <a:srgbClr val="CC0099"/>
                </a:solidFill>
                <a:latin typeface="+mj-lt"/>
              </a:rPr>
              <a:t>Grapheme</a:t>
            </a:r>
          </a:p>
          <a:p>
            <a:pPr marL="0" indent="0">
              <a:buFont typeface="Arial" charset="0"/>
              <a:buNone/>
              <a:defRPr/>
            </a:pPr>
            <a:endParaRPr lang="en-GB" sz="3600" dirty="0" smtClean="0">
              <a:solidFill>
                <a:schemeClr val="accent2"/>
              </a:solidFill>
              <a:latin typeface="+mj-lt"/>
            </a:endParaRPr>
          </a:p>
          <a:p>
            <a:pPr>
              <a:buFontTx/>
              <a:buNone/>
              <a:defRPr/>
            </a:pPr>
            <a:r>
              <a:rPr lang="en-GB" sz="3600" dirty="0" smtClean="0">
                <a:latin typeface="+mj-lt"/>
              </a:rPr>
              <a:t> This is the letter or group of letters that represent a sound.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538951" y="3710768"/>
            <a:ext cx="11227136" cy="272382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dirty="0" smtClean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same phoneme can be spelt using different graphemes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dirty="0" err="1" smtClean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Eg</a:t>
            </a:r>
            <a:r>
              <a:rPr lang="en-GB" altLang="en-US" sz="3600" dirty="0" smtClean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:</a:t>
            </a:r>
            <a:r>
              <a:rPr lang="en-GB" altLang="en-US" sz="36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</a:t>
            </a:r>
            <a:r>
              <a:rPr lang="en-GB" altLang="en-US" sz="6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s</a:t>
            </a:r>
            <a:r>
              <a:rPr lang="en-GB" altLang="en-US" sz="6600" u="sng" dirty="0" smtClean="0">
                <a:latin typeface="Arial Black" panose="020B0A04020102020204" pitchFamily="34" charset="0"/>
                <a:cs typeface="Arial" panose="020B0604020202020204" pitchFamily="34" charset="0"/>
              </a:rPr>
              <a:t>ea</a:t>
            </a:r>
            <a:r>
              <a:rPr lang="en-GB" altLang="en-US" sz="6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t     s</a:t>
            </a:r>
            <a:r>
              <a:rPr lang="en-GB" altLang="en-US" sz="6600" u="sng" dirty="0" smtClean="0">
                <a:latin typeface="Arial Black" panose="020B0A04020102020204" pitchFamily="34" charset="0"/>
                <a:cs typeface="Arial" panose="020B0604020202020204" pitchFamily="34" charset="0"/>
              </a:rPr>
              <a:t>ee</a:t>
            </a:r>
            <a:r>
              <a:rPr lang="en-GB" altLang="en-US" sz="6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n    happ</a:t>
            </a:r>
            <a:r>
              <a:rPr lang="en-GB" altLang="en-US" sz="6600" u="sng" dirty="0" smtClean="0">
                <a:latin typeface="Arial Black" panose="020B0A04020102020204" pitchFamily="34" charset="0"/>
                <a:cs typeface="Arial" panose="020B0604020202020204" pitchFamily="34" charset="0"/>
              </a:rPr>
              <a:t>y</a:t>
            </a:r>
            <a:endParaRPr lang="en-GB" altLang="en-US" sz="6000" u="sng" dirty="0">
              <a:solidFill>
                <a:schemeClr val="accent2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4" descr="cartoon_eye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977" y="317288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903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55650" y="723901"/>
            <a:ext cx="10761436" cy="2800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  <a:defRPr/>
            </a:pPr>
            <a:r>
              <a:rPr lang="en-GB" sz="6600" u="sng" dirty="0" smtClean="0">
                <a:solidFill>
                  <a:srgbClr val="CC0099"/>
                </a:solidFill>
                <a:latin typeface="+mj-lt"/>
              </a:rPr>
              <a:t>And….</a:t>
            </a:r>
          </a:p>
          <a:p>
            <a:pPr marL="0" indent="0">
              <a:buFont typeface="Arial" charset="0"/>
              <a:buNone/>
              <a:defRPr/>
            </a:pPr>
            <a:endParaRPr lang="en-GB" sz="1100" dirty="0" smtClean="0">
              <a:solidFill>
                <a:schemeClr val="accent2"/>
              </a:solidFill>
              <a:latin typeface="+mj-lt"/>
            </a:endParaRPr>
          </a:p>
          <a:p>
            <a:pPr>
              <a:buFontTx/>
              <a:buNone/>
              <a:defRPr/>
            </a:pPr>
            <a:r>
              <a:rPr lang="en-GB" sz="3600" dirty="0" smtClean="0">
                <a:latin typeface="+mj-lt"/>
              </a:rPr>
              <a:t> Sometimes the same grapheme can have a different phoneme/sound!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635021" y="3524377"/>
            <a:ext cx="8707995" cy="110799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dirty="0" err="1" smtClean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Eg</a:t>
            </a:r>
            <a:r>
              <a:rPr lang="en-GB" altLang="en-US" sz="3600" dirty="0" smtClean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:</a:t>
            </a:r>
            <a:r>
              <a:rPr lang="en-GB" altLang="en-US" sz="36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</a:t>
            </a:r>
            <a:r>
              <a:rPr lang="en-GB" altLang="en-US" sz="6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c</a:t>
            </a:r>
            <a:r>
              <a:rPr lang="en-GB" altLang="en-US" sz="6600" u="sng" dirty="0" smtClean="0">
                <a:latin typeface="Arial Black" panose="020B0A04020102020204" pitchFamily="34" charset="0"/>
                <a:cs typeface="Arial" panose="020B0604020202020204" pitchFamily="34" charset="0"/>
              </a:rPr>
              <a:t>ow</a:t>
            </a:r>
            <a:r>
              <a:rPr lang="en-GB" altLang="en-US" sz="6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          sn</a:t>
            </a:r>
            <a:r>
              <a:rPr lang="en-GB" altLang="en-US" sz="6600" u="sng" dirty="0" smtClean="0">
                <a:latin typeface="Arial Black" panose="020B0A04020102020204" pitchFamily="34" charset="0"/>
                <a:cs typeface="Arial" panose="020B0604020202020204" pitchFamily="34" charset="0"/>
              </a:rPr>
              <a:t>ow</a:t>
            </a:r>
            <a:r>
              <a:rPr lang="en-GB" altLang="en-US" sz="6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endParaRPr lang="en-GB" altLang="en-US" sz="6000" u="sng" dirty="0">
              <a:solidFill>
                <a:schemeClr val="accent2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53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55648" y="376277"/>
            <a:ext cx="10761436" cy="4722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  <a:defRPr/>
            </a:pPr>
            <a:r>
              <a:rPr lang="en-GB" sz="3600" u="sng" dirty="0" smtClean="0">
                <a:solidFill>
                  <a:srgbClr val="CC0099"/>
                </a:solidFill>
                <a:latin typeface="+mj-lt"/>
              </a:rPr>
              <a:t>special friends    (Digraphs and </a:t>
            </a:r>
            <a:r>
              <a:rPr lang="en-GB" sz="3600" u="sng" dirty="0" err="1" smtClean="0">
                <a:solidFill>
                  <a:srgbClr val="CC0099"/>
                </a:solidFill>
                <a:latin typeface="+mj-lt"/>
              </a:rPr>
              <a:t>Trigraphs</a:t>
            </a:r>
            <a:r>
              <a:rPr lang="en-GB" sz="3600" u="sng" dirty="0" smtClean="0">
                <a:solidFill>
                  <a:srgbClr val="CC0099"/>
                </a:solidFill>
                <a:latin typeface="+mj-lt"/>
              </a:rPr>
              <a:t>)</a:t>
            </a:r>
            <a:endParaRPr lang="en-GB" sz="3600" u="sng" dirty="0" smtClean="0">
              <a:solidFill>
                <a:srgbClr val="CC0099"/>
              </a:solidFill>
              <a:latin typeface="+mj-lt"/>
            </a:endParaRPr>
          </a:p>
          <a:p>
            <a:pPr marL="0" indent="0">
              <a:buFont typeface="Arial" charset="0"/>
              <a:buNone/>
              <a:defRPr/>
            </a:pPr>
            <a:endParaRPr lang="en-GB" sz="700" dirty="0" smtClean="0">
              <a:solidFill>
                <a:schemeClr val="accent2"/>
              </a:solidFill>
              <a:latin typeface="+mj-lt"/>
            </a:endParaRPr>
          </a:p>
          <a:p>
            <a:pPr>
              <a:buNone/>
              <a:defRPr/>
            </a:pPr>
            <a:r>
              <a:rPr lang="en-GB" sz="3600" dirty="0" smtClean="0">
                <a:latin typeface="+mj-lt"/>
              </a:rPr>
              <a:t> </a:t>
            </a:r>
            <a:r>
              <a:rPr lang="en-GB" sz="3800" dirty="0">
                <a:latin typeface="+mj-lt"/>
              </a:rPr>
              <a:t>A</a:t>
            </a:r>
            <a:r>
              <a:rPr lang="en-GB" sz="3800" dirty="0" smtClean="0">
                <a:latin typeface="+mj-lt"/>
              </a:rPr>
              <a:t> </a:t>
            </a:r>
            <a:r>
              <a:rPr lang="en-GB" sz="3800" dirty="0">
                <a:latin typeface="+mj-lt"/>
              </a:rPr>
              <a:t>Digraph is a two-letter Grapheme that makes one sound</a:t>
            </a:r>
            <a:r>
              <a:rPr lang="en-GB" sz="3800" dirty="0" smtClean="0">
                <a:latin typeface="+mj-lt"/>
              </a:rPr>
              <a:t>. </a:t>
            </a:r>
            <a:r>
              <a:rPr lang="en-GB" sz="3800" dirty="0">
                <a:latin typeface="+mj-lt"/>
              </a:rPr>
              <a:t>A </a:t>
            </a:r>
            <a:r>
              <a:rPr lang="en-GB" sz="3800" dirty="0" err="1">
                <a:latin typeface="+mj-lt"/>
              </a:rPr>
              <a:t>Trigraph</a:t>
            </a:r>
            <a:r>
              <a:rPr lang="en-GB" sz="3800" dirty="0">
                <a:latin typeface="+mj-lt"/>
              </a:rPr>
              <a:t> is a three-letter Grapheme that makes one sound.</a:t>
            </a:r>
          </a:p>
          <a:p>
            <a:pPr>
              <a:buFontTx/>
              <a:buNone/>
              <a:defRPr/>
            </a:pPr>
            <a:endParaRPr lang="en-GB" sz="3800" dirty="0" smtClean="0">
              <a:latin typeface="+mj-lt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981012" y="2978229"/>
            <a:ext cx="10310707" cy="369331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dirty="0" smtClean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Where are the </a:t>
            </a:r>
            <a:r>
              <a:rPr lang="en-GB" altLang="en-US" sz="3600" dirty="0" smtClean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‘special friends’ </a:t>
            </a:r>
            <a:r>
              <a:rPr lang="en-GB" altLang="en-US" sz="3600" dirty="0" smtClean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in these words?</a:t>
            </a:r>
            <a:endParaRPr lang="en-GB" altLang="en-US" sz="3600" dirty="0" smtClean="0">
              <a:solidFill>
                <a:schemeClr val="accent2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6600" dirty="0">
                <a:latin typeface="Arial Black" panose="020B0A04020102020204" pitchFamily="34" charset="0"/>
                <a:cs typeface="Arial" panose="020B0604020202020204" pitchFamily="34" charset="0"/>
              </a:rPr>
              <a:t>c</a:t>
            </a:r>
            <a:r>
              <a:rPr lang="en-GB" altLang="en-US" sz="6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hurch       stuck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6600" dirty="0">
                <a:latin typeface="Arial Black" panose="020B0A04020102020204" pitchFamily="34" charset="0"/>
                <a:cs typeface="Arial" panose="020B0604020202020204" pitchFamily="34" charset="0"/>
              </a:rPr>
              <a:t>f</a:t>
            </a:r>
            <a:r>
              <a:rPr lang="en-GB" altLang="en-US" sz="6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ire        light</a:t>
            </a:r>
            <a:endParaRPr lang="en-GB" altLang="en-US" sz="6600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4" descr="cartoon_eye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5920" y="64756"/>
            <a:ext cx="1771601" cy="1771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2388020" y="4949851"/>
            <a:ext cx="974856" cy="7557"/>
          </a:xfrm>
          <a:prstGeom prst="line">
            <a:avLst/>
          </a:prstGeom>
          <a:ln w="698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432149" y="4957408"/>
            <a:ext cx="974856" cy="7557"/>
          </a:xfrm>
          <a:prstGeom prst="line">
            <a:avLst/>
          </a:prstGeom>
          <a:ln w="698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476278" y="4964965"/>
            <a:ext cx="974856" cy="7557"/>
          </a:xfrm>
          <a:prstGeom prst="line">
            <a:avLst/>
          </a:prstGeom>
          <a:ln w="698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971448" y="4942294"/>
            <a:ext cx="974856" cy="7557"/>
          </a:xfrm>
          <a:prstGeom prst="line">
            <a:avLst/>
          </a:prstGeom>
          <a:ln w="698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21075" y="6485186"/>
            <a:ext cx="974856" cy="7557"/>
          </a:xfrm>
          <a:prstGeom prst="line">
            <a:avLst/>
          </a:prstGeom>
          <a:ln w="698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369359" y="6576797"/>
            <a:ext cx="1230535" cy="5372"/>
          </a:xfrm>
          <a:prstGeom prst="line">
            <a:avLst/>
          </a:prstGeom>
          <a:ln w="698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7617481" y="4972522"/>
            <a:ext cx="120912" cy="1265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8107428" y="4942294"/>
            <a:ext cx="120912" cy="1265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539438" y="4942294"/>
            <a:ext cx="120912" cy="1265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302420" y="6450229"/>
            <a:ext cx="120912" cy="1265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083538" y="6485186"/>
            <a:ext cx="120912" cy="1265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8825258" y="6485186"/>
            <a:ext cx="120912" cy="1265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058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05035" y="723900"/>
            <a:ext cx="11396247" cy="4722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  <a:defRPr/>
            </a:pPr>
            <a:r>
              <a:rPr lang="en-GB" sz="6600" u="sng" dirty="0" smtClean="0">
                <a:solidFill>
                  <a:srgbClr val="CC0099"/>
                </a:solidFill>
                <a:latin typeface="+mj-lt"/>
              </a:rPr>
              <a:t>Fred Talk</a:t>
            </a:r>
            <a:endParaRPr lang="en-GB" sz="3600" u="sng" dirty="0" smtClean="0">
              <a:solidFill>
                <a:srgbClr val="CC0099"/>
              </a:solidFill>
              <a:latin typeface="+mj-lt"/>
            </a:endParaRPr>
          </a:p>
          <a:p>
            <a:pPr marL="0" indent="0">
              <a:buFont typeface="Arial" charset="0"/>
              <a:buNone/>
              <a:defRPr/>
            </a:pPr>
            <a:endParaRPr lang="en-GB" dirty="0" smtClean="0">
              <a:solidFill>
                <a:schemeClr val="accent2"/>
              </a:solidFill>
              <a:latin typeface="+mj-lt"/>
            </a:endParaRPr>
          </a:p>
          <a:p>
            <a:pPr>
              <a:buFontTx/>
              <a:buNone/>
              <a:defRPr/>
            </a:pPr>
            <a:r>
              <a:rPr lang="en-GB" sz="3600" dirty="0" smtClean="0">
                <a:latin typeface="+mj-lt"/>
              </a:rPr>
              <a:t> </a:t>
            </a:r>
            <a:r>
              <a:rPr lang="en-GB" sz="4400" dirty="0" smtClean="0">
                <a:latin typeface="+mj-lt"/>
              </a:rPr>
              <a:t>C</a:t>
            </a:r>
            <a:r>
              <a:rPr lang="en-GB" sz="4800" dirty="0" smtClean="0">
                <a:latin typeface="+mj-lt"/>
              </a:rPr>
              <a:t>hildren </a:t>
            </a:r>
            <a:r>
              <a:rPr lang="en-GB" sz="4800" dirty="0">
                <a:latin typeface="+mj-lt"/>
              </a:rPr>
              <a:t>are taught to hear sounds and blend them together in </a:t>
            </a:r>
            <a:r>
              <a:rPr lang="en-GB" sz="4800" dirty="0" smtClean="0">
                <a:latin typeface="+mj-lt"/>
              </a:rPr>
              <a:t>order </a:t>
            </a:r>
            <a:r>
              <a:rPr lang="en-GB" sz="4800" dirty="0">
                <a:latin typeface="+mj-lt"/>
              </a:rPr>
              <a:t>to make a word. We start with blending oral sounds, then progress </a:t>
            </a:r>
            <a:r>
              <a:rPr lang="en-GB" sz="4800" dirty="0" smtClean="0">
                <a:latin typeface="+mj-lt"/>
              </a:rPr>
              <a:t>to letters.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724472" y="5362179"/>
            <a:ext cx="8276850" cy="110799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6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F-r-e-d</a:t>
            </a:r>
            <a:endParaRPr lang="en-GB" altLang="en-US" sz="6000" dirty="0">
              <a:solidFill>
                <a:schemeClr val="accent2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Read Write Inc.: Fred the Frog - Toy (Pack of 10): Amazon.co.uk:  9780199116553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417" y="254436"/>
            <a:ext cx="4201633" cy="195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488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age result for RWI phonic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411" y="90323"/>
            <a:ext cx="9307547" cy="676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10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589" y="526936"/>
            <a:ext cx="7053568" cy="5800885"/>
          </a:xfrm>
          <a:prstGeom prst="rect">
            <a:avLst/>
          </a:prstGeom>
        </p:spPr>
      </p:pic>
      <p:pic>
        <p:nvPicPr>
          <p:cNvPr id="1026" name="Picture 2" descr="Read Write Inc.: Fred the Frog - Toy (Pack of 10): Amazon.co.uk:  9780199116553: Book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4074" y="395586"/>
            <a:ext cx="2925156" cy="1363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6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2248" y="1469789"/>
            <a:ext cx="10058400" cy="1609344"/>
          </a:xfrm>
        </p:spPr>
        <p:txBody>
          <a:bodyPr>
            <a:normAutofit/>
          </a:bodyPr>
          <a:lstStyle/>
          <a:p>
            <a:pPr algn="ctr"/>
            <a:r>
              <a:rPr lang="en-GB" sz="9600" dirty="0" smtClean="0"/>
              <a:t>Pure sounds</a:t>
            </a:r>
            <a:endParaRPr lang="en-GB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2977243" y="3739243"/>
            <a:ext cx="8022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2"/>
              </a:rPr>
              <a:t>CLICK HERE: To see a video modelling the pure sounds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05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747" y="439566"/>
            <a:ext cx="11024181" cy="5683648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 smtClean="0">
                <a:latin typeface="+mj-lt"/>
              </a:rPr>
              <a:t>It is really important to use ‘pure’ sounds when saying letter sounds rather than adding an ‘uh’ on the end!</a:t>
            </a:r>
          </a:p>
          <a:p>
            <a:endParaRPr lang="en-GB" dirty="0"/>
          </a:p>
          <a:p>
            <a:endParaRPr lang="en-GB" dirty="0" smtClean="0"/>
          </a:p>
          <a:p>
            <a:pPr marL="0" indent="0" algn="ctr">
              <a:buNone/>
            </a:pPr>
            <a:r>
              <a:rPr lang="en-GB" sz="11500" dirty="0">
                <a:solidFill>
                  <a:srgbClr val="FF0000"/>
                </a:solidFill>
                <a:latin typeface="+mj-lt"/>
              </a:rPr>
              <a:t>c</a:t>
            </a:r>
            <a:r>
              <a:rPr lang="en-GB" sz="11500" dirty="0" smtClean="0">
                <a:solidFill>
                  <a:srgbClr val="FF0000"/>
                </a:solidFill>
                <a:latin typeface="+mj-lt"/>
              </a:rPr>
              <a:t> a t     </a:t>
            </a:r>
            <a:r>
              <a:rPr lang="en-GB" sz="11500" dirty="0" smtClean="0">
                <a:solidFill>
                  <a:srgbClr val="0070C0"/>
                </a:solidFill>
                <a:latin typeface="+mj-lt"/>
              </a:rPr>
              <a:t>m e n</a:t>
            </a:r>
            <a:endParaRPr lang="en-GB" sz="11500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792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527779"/>
            <a:ext cx="10058400" cy="78146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en-GB" dirty="0" smtClean="0"/>
              <a:t>Sound sets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0871" y="1463040"/>
            <a:ext cx="110871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44 Read Write Inc. sounds </a:t>
            </a:r>
            <a:r>
              <a:rPr lang="en-GB" sz="3200" dirty="0" smtClean="0">
                <a:latin typeface="Comic Sans MS" panose="030F0702030302020204" pitchFamily="66" charset="0"/>
              </a:rPr>
              <a:t>are: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Set 1 -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m, a, s, d, t, </a:t>
            </a:r>
            <a:r>
              <a:rPr lang="en-GB" sz="3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, n, p, g, o, c, k, u, b, f, e, l, h,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</a:t>
            </a: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</a:t>
            </a:r>
            <a:r>
              <a:rPr lang="en-GB" sz="3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sh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, r, j, v, y, w, </a:t>
            </a:r>
            <a:r>
              <a:rPr lang="en-GB" sz="3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, z, </a:t>
            </a:r>
            <a:r>
              <a:rPr lang="en-GB" sz="3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ch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qu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, x, ng, </a:t>
            </a:r>
            <a:r>
              <a:rPr lang="en-GB" sz="3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nk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ll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ff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ss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ck.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Set 2 - ay</a:t>
            </a:r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ee</a:t>
            </a:r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igh</a:t>
            </a:r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, ow, </a:t>
            </a:r>
            <a:r>
              <a:rPr lang="en-GB" sz="32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oo</a:t>
            </a:r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oo</a:t>
            </a:r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ar</a:t>
            </a:r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, or, air, </a:t>
            </a:r>
            <a:r>
              <a:rPr lang="en-GB" sz="32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ir</a:t>
            </a:r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ou</a:t>
            </a:r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, oy. </a:t>
            </a:r>
            <a:endParaRPr lang="en-GB" sz="3200" dirty="0" smtClean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CC0099"/>
                </a:solidFill>
                <a:latin typeface="Comic Sans MS" panose="030F0702030302020204" pitchFamily="66" charset="0"/>
              </a:rPr>
              <a:t>Set 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3 </a:t>
            </a:r>
            <a:r>
              <a:rPr lang="en-GB" sz="3200" dirty="0" smtClean="0">
                <a:solidFill>
                  <a:srgbClr val="CC0099"/>
                </a:solidFill>
                <a:latin typeface="Comic Sans MS" panose="030F0702030302020204" pitchFamily="66" charset="0"/>
              </a:rPr>
              <a:t>- </a:t>
            </a:r>
            <a:r>
              <a:rPr lang="en-GB" sz="3200" dirty="0" err="1" smtClean="0">
                <a:solidFill>
                  <a:srgbClr val="CC0099"/>
                </a:solidFill>
                <a:latin typeface="Comic Sans MS" panose="030F0702030302020204" pitchFamily="66" charset="0"/>
              </a:rPr>
              <a:t>ea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, oi, a-e, </a:t>
            </a:r>
            <a:r>
              <a:rPr lang="en-GB" sz="3200" dirty="0" err="1">
                <a:solidFill>
                  <a:srgbClr val="CC0099"/>
                </a:solidFill>
                <a:latin typeface="Comic Sans MS" panose="030F0702030302020204" pitchFamily="66" charset="0"/>
              </a:rPr>
              <a:t>i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-e, o-e, u-e, aw, are, </a:t>
            </a:r>
            <a:r>
              <a:rPr lang="en-GB" sz="3200" dirty="0" err="1">
                <a:solidFill>
                  <a:srgbClr val="CC0099"/>
                </a:solidFill>
                <a:latin typeface="Comic Sans MS" panose="030F0702030302020204" pitchFamily="66" charset="0"/>
              </a:rPr>
              <a:t>ur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CC0099"/>
                </a:solidFill>
                <a:latin typeface="Comic Sans MS" panose="030F0702030302020204" pitchFamily="66" charset="0"/>
              </a:rPr>
              <a:t>er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, ow, </a:t>
            </a:r>
            <a:endParaRPr lang="en-GB" sz="3200" dirty="0" smtClean="0">
              <a:solidFill>
                <a:srgbClr val="CC0099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CC0099"/>
                </a:solidFill>
                <a:latin typeface="Comic Sans MS" panose="030F0702030302020204" pitchFamily="66" charset="0"/>
              </a:rPr>
              <a:t>           </a:t>
            </a:r>
            <a:r>
              <a:rPr lang="en-GB" sz="3200" dirty="0" err="1" smtClean="0">
                <a:solidFill>
                  <a:srgbClr val="CC0099"/>
                </a:solidFill>
                <a:latin typeface="Comic Sans MS" panose="030F0702030302020204" pitchFamily="66" charset="0"/>
              </a:rPr>
              <a:t>ai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CC0099"/>
                </a:solidFill>
                <a:latin typeface="Comic Sans MS" panose="030F0702030302020204" pitchFamily="66" charset="0"/>
              </a:rPr>
              <a:t>oa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CC0099"/>
                </a:solidFill>
                <a:latin typeface="Comic Sans MS" panose="030F0702030302020204" pitchFamily="66" charset="0"/>
              </a:rPr>
              <a:t>ew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, ire, ear, </a:t>
            </a:r>
            <a:r>
              <a:rPr lang="en-GB" sz="3200" dirty="0" err="1">
                <a:solidFill>
                  <a:srgbClr val="CC0099"/>
                </a:solidFill>
                <a:latin typeface="Comic Sans MS" panose="030F0702030302020204" pitchFamily="66" charset="0"/>
              </a:rPr>
              <a:t>ure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CC0099"/>
                </a:solidFill>
                <a:latin typeface="Comic Sans MS" panose="030F0702030302020204" pitchFamily="66" charset="0"/>
              </a:rPr>
              <a:t>tion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CC0099"/>
                </a:solidFill>
                <a:latin typeface="Comic Sans MS" panose="030F0702030302020204" pitchFamily="66" charset="0"/>
              </a:rPr>
              <a:t>cious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solidFill>
                  <a:srgbClr val="CC0099"/>
                </a:solidFill>
                <a:latin typeface="Comic Sans MS" panose="030F0702030302020204" pitchFamily="66" charset="0"/>
              </a:rPr>
              <a:t>tious</a:t>
            </a:r>
            <a:r>
              <a:rPr lang="en-GB" sz="3200" dirty="0">
                <a:solidFill>
                  <a:srgbClr val="CC0099"/>
                </a:solidFill>
                <a:latin typeface="Comic Sans MS" panose="030F0702030302020204" pitchFamily="66" charset="0"/>
              </a:rPr>
              <a:t>. </a:t>
            </a:r>
            <a:endParaRPr lang="en-GB" sz="3200" dirty="0" smtClean="0">
              <a:solidFill>
                <a:srgbClr val="CC0099"/>
              </a:solidFill>
              <a:latin typeface="Comic Sans MS" panose="030F0702030302020204" pitchFamily="66" charset="0"/>
            </a:endParaRP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Extra </a:t>
            </a:r>
            <a:r>
              <a:rPr lang="en-GB" sz="3200" dirty="0">
                <a:latin typeface="Comic Sans MS" panose="030F0702030302020204" pitchFamily="66" charset="0"/>
              </a:rPr>
              <a:t>sounds taught: </a:t>
            </a:r>
            <a:r>
              <a:rPr lang="en-GB" sz="3200" dirty="0" err="1" smtClean="0">
                <a:latin typeface="Comic Sans MS" panose="030F0702030302020204" pitchFamily="66" charset="0"/>
              </a:rPr>
              <a:t>kn</a:t>
            </a:r>
            <a:r>
              <a:rPr lang="en-GB" sz="3200" dirty="0" smtClean="0">
                <a:latin typeface="Comic Sans MS" panose="030F0702030302020204" pitchFamily="66" charset="0"/>
              </a:rPr>
              <a:t>, </a:t>
            </a:r>
            <a:r>
              <a:rPr lang="en-GB" sz="3200" dirty="0" err="1" smtClean="0">
                <a:latin typeface="Comic Sans MS" panose="030F0702030302020204" pitchFamily="66" charset="0"/>
              </a:rPr>
              <a:t>wh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ph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ey</a:t>
            </a:r>
            <a:r>
              <a:rPr lang="en-GB" sz="3200" dirty="0">
                <a:latin typeface="Comic Sans MS" panose="030F0702030302020204" pitchFamily="66" charset="0"/>
              </a:rPr>
              <a:t>, au, </a:t>
            </a:r>
            <a:r>
              <a:rPr lang="en-GB" sz="3200" dirty="0" err="1">
                <a:latin typeface="Comic Sans MS" panose="030F0702030302020204" pitchFamily="66" charset="0"/>
              </a:rPr>
              <a:t>ue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ie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oe</a:t>
            </a:r>
            <a:r>
              <a:rPr lang="en-GB" sz="3200" dirty="0">
                <a:latin typeface="Comic Sans MS" panose="030F0702030302020204" pitchFamily="66" charset="0"/>
              </a:rPr>
              <a:t>, e-e.</a:t>
            </a:r>
          </a:p>
        </p:txBody>
      </p:sp>
    </p:spTree>
    <p:extLst>
      <p:ext uri="{BB962C8B-B14F-4D97-AF65-F5344CB8AC3E}">
        <p14:creationId xmlns:p14="http://schemas.microsoft.com/office/powerpoint/2010/main" val="45555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640320"/>
            <a:ext cx="10058400" cy="78146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90000"/>
          </a:bodyPr>
          <a:lstStyle/>
          <a:p>
            <a:r>
              <a:rPr lang="en-GB" dirty="0" smtClean="0"/>
              <a:t>What does it look like in the classroom?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047" y="1750644"/>
            <a:ext cx="10337970" cy="495738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712529" y="1202871"/>
            <a:ext cx="33310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3"/>
              </a:rPr>
              <a:t>Watch this video to see what phonics teaching looks like in the classroom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872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329" y="434729"/>
            <a:ext cx="10951007" cy="632678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675326" y="0"/>
            <a:ext cx="1345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Set 3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45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2748" y="1007146"/>
            <a:ext cx="10058400" cy="1609344"/>
          </a:xfrm>
        </p:spPr>
        <p:txBody>
          <a:bodyPr>
            <a:normAutofit/>
          </a:bodyPr>
          <a:lstStyle/>
          <a:p>
            <a:pPr algn="ctr"/>
            <a:r>
              <a:rPr lang="en-GB" sz="9600" dirty="0" smtClean="0"/>
              <a:t>Split Diagraphs</a:t>
            </a:r>
            <a:endParaRPr lang="en-GB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5845438" y="3591880"/>
            <a:ext cx="5625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2"/>
              </a:rPr>
              <a:t>CLICK HERE: Watch this video to see how a split diagraph is taught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1831" y="2616490"/>
            <a:ext cx="3029171" cy="3703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65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Let&amp;#39;s Read - Split Digraphs - WordUni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447" y="162994"/>
            <a:ext cx="8335282" cy="6695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348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2585131" y="694934"/>
            <a:ext cx="7576683" cy="45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9000" dirty="0">
                <a:solidFill>
                  <a:schemeClr val="tx1"/>
                </a:solidFill>
              </a:rPr>
              <a:t>time</a:t>
            </a:r>
          </a:p>
        </p:txBody>
      </p:sp>
    </p:spTree>
    <p:extLst>
      <p:ext uri="{BB962C8B-B14F-4D97-AF65-F5344CB8AC3E}">
        <p14:creationId xmlns:p14="http://schemas.microsoft.com/office/powerpoint/2010/main" val="148203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/>
          <p:cNvSpPr txBox="1">
            <a:spLocks noChangeArrowheads="1"/>
          </p:cNvSpPr>
          <p:nvPr/>
        </p:nvSpPr>
        <p:spPr bwMode="auto">
          <a:xfrm>
            <a:off x="2237014" y="471777"/>
            <a:ext cx="7868785" cy="45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9000" dirty="0">
                <a:solidFill>
                  <a:schemeClr val="tx1"/>
                </a:solidFill>
              </a:rPr>
              <a:t>t</a:t>
            </a:r>
            <a:r>
              <a:rPr lang="en-GB" altLang="en-US" sz="29000" dirty="0">
                <a:solidFill>
                  <a:srgbClr val="FF0000"/>
                </a:solidFill>
              </a:rPr>
              <a:t>i</a:t>
            </a:r>
            <a:r>
              <a:rPr lang="en-GB" altLang="en-US" sz="29000" dirty="0">
                <a:solidFill>
                  <a:schemeClr val="tx1"/>
                </a:solidFill>
              </a:rPr>
              <a:t>m</a:t>
            </a:r>
            <a:r>
              <a:rPr lang="en-GB" altLang="en-US" sz="29000" dirty="0">
                <a:solidFill>
                  <a:srgbClr val="FF0000"/>
                </a:solidFill>
              </a:rPr>
              <a:t>e</a:t>
            </a:r>
          </a:p>
        </p:txBody>
      </p:sp>
      <p:pic>
        <p:nvPicPr>
          <p:cNvPr id="22531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176" y="4469493"/>
            <a:ext cx="5258253" cy="1394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999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/>
          <p:cNvSpPr txBox="1">
            <a:spLocks noChangeArrowheads="1"/>
          </p:cNvSpPr>
          <p:nvPr/>
        </p:nvSpPr>
        <p:spPr bwMode="auto">
          <a:xfrm>
            <a:off x="1137557" y="460891"/>
            <a:ext cx="10084029" cy="45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9000" dirty="0">
                <a:solidFill>
                  <a:schemeClr val="tx1"/>
                </a:solidFill>
              </a:rPr>
              <a:t>made</a:t>
            </a:r>
          </a:p>
        </p:txBody>
      </p:sp>
    </p:spTree>
    <p:extLst>
      <p:ext uri="{BB962C8B-B14F-4D97-AF65-F5344CB8AC3E}">
        <p14:creationId xmlns:p14="http://schemas.microsoft.com/office/powerpoint/2010/main" val="93219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555172" y="480963"/>
            <a:ext cx="11397342" cy="45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9000" dirty="0">
                <a:solidFill>
                  <a:schemeClr val="tx1"/>
                </a:solidFill>
              </a:rPr>
              <a:t>m</a:t>
            </a:r>
            <a:r>
              <a:rPr lang="en-GB" altLang="en-US" sz="29000" dirty="0">
                <a:solidFill>
                  <a:srgbClr val="FF0000"/>
                </a:solidFill>
              </a:rPr>
              <a:t>a</a:t>
            </a:r>
            <a:r>
              <a:rPr lang="en-GB" altLang="en-US" sz="29000" dirty="0">
                <a:solidFill>
                  <a:schemeClr val="tx1"/>
                </a:solidFill>
              </a:rPr>
              <a:t>d</a:t>
            </a:r>
            <a:r>
              <a:rPr lang="en-GB" altLang="en-US" sz="29000" dirty="0">
                <a:solidFill>
                  <a:srgbClr val="FF0000"/>
                </a:solidFill>
              </a:rPr>
              <a:t>e</a:t>
            </a:r>
          </a:p>
        </p:txBody>
      </p:sp>
      <p:pic>
        <p:nvPicPr>
          <p:cNvPr id="24579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162" y="4557259"/>
            <a:ext cx="5087710" cy="1206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736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/>
          <p:cNvSpPr txBox="1">
            <a:spLocks noChangeArrowheads="1"/>
          </p:cNvSpPr>
          <p:nvPr/>
        </p:nvSpPr>
        <p:spPr bwMode="auto">
          <a:xfrm>
            <a:off x="2242457" y="439121"/>
            <a:ext cx="8015743" cy="45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9000" dirty="0">
                <a:solidFill>
                  <a:schemeClr val="tx1"/>
                </a:solidFill>
              </a:rPr>
              <a:t>flute</a:t>
            </a:r>
          </a:p>
        </p:txBody>
      </p:sp>
    </p:spTree>
    <p:extLst>
      <p:ext uri="{BB962C8B-B14F-4D97-AF65-F5344CB8AC3E}">
        <p14:creationId xmlns:p14="http://schemas.microsoft.com/office/powerpoint/2010/main" val="170112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/>
          <p:cNvSpPr txBox="1">
            <a:spLocks noChangeArrowheads="1"/>
          </p:cNvSpPr>
          <p:nvPr/>
        </p:nvSpPr>
        <p:spPr bwMode="auto">
          <a:xfrm>
            <a:off x="2166258" y="346593"/>
            <a:ext cx="8113714" cy="45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9000" dirty="0">
                <a:solidFill>
                  <a:schemeClr val="tx1"/>
                </a:solidFill>
              </a:rPr>
              <a:t>fl</a:t>
            </a:r>
            <a:r>
              <a:rPr lang="en-GB" altLang="en-US" sz="29000" dirty="0">
                <a:solidFill>
                  <a:srgbClr val="FF0000"/>
                </a:solidFill>
              </a:rPr>
              <a:t>u</a:t>
            </a:r>
            <a:r>
              <a:rPr lang="en-GB" altLang="en-US" sz="29000" dirty="0">
                <a:solidFill>
                  <a:schemeClr val="tx1"/>
                </a:solidFill>
              </a:rPr>
              <a:t>t</a:t>
            </a:r>
            <a:r>
              <a:rPr lang="en-GB" altLang="en-US" sz="29000" dirty="0">
                <a:solidFill>
                  <a:srgbClr val="FF0000"/>
                </a:solidFill>
              </a:rPr>
              <a:t>e</a:t>
            </a:r>
          </a:p>
        </p:txBody>
      </p:sp>
      <p:pic>
        <p:nvPicPr>
          <p:cNvPr id="26627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662" y="4357006"/>
            <a:ext cx="4314824" cy="135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655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extBox 1"/>
          <p:cNvSpPr txBox="1">
            <a:spLocks noChangeArrowheads="1"/>
          </p:cNvSpPr>
          <p:nvPr/>
        </p:nvSpPr>
        <p:spPr bwMode="auto">
          <a:xfrm>
            <a:off x="353785" y="688711"/>
            <a:ext cx="11598729" cy="381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200" dirty="0">
                <a:solidFill>
                  <a:schemeClr val="tx1"/>
                </a:solidFill>
              </a:rPr>
              <a:t>explode</a:t>
            </a:r>
          </a:p>
        </p:txBody>
      </p:sp>
    </p:spTree>
    <p:extLst>
      <p:ext uri="{BB962C8B-B14F-4D97-AF65-F5344CB8AC3E}">
        <p14:creationId xmlns:p14="http://schemas.microsoft.com/office/powerpoint/2010/main" val="293557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Box 1"/>
          <p:cNvSpPr txBox="1">
            <a:spLocks noChangeArrowheads="1"/>
          </p:cNvSpPr>
          <p:nvPr/>
        </p:nvSpPr>
        <p:spPr bwMode="auto">
          <a:xfrm>
            <a:off x="375557" y="894517"/>
            <a:ext cx="11375572" cy="381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200" dirty="0">
                <a:solidFill>
                  <a:schemeClr val="tx1"/>
                </a:solidFill>
              </a:rPr>
              <a:t>expl</a:t>
            </a:r>
            <a:r>
              <a:rPr lang="en-GB" altLang="en-US" sz="24200" dirty="0">
                <a:solidFill>
                  <a:srgbClr val="FF0000"/>
                </a:solidFill>
              </a:rPr>
              <a:t>o</a:t>
            </a:r>
            <a:r>
              <a:rPr lang="en-GB" altLang="en-US" sz="24200" dirty="0">
                <a:solidFill>
                  <a:schemeClr val="tx1"/>
                </a:solidFill>
              </a:rPr>
              <a:t>d</a:t>
            </a:r>
            <a:r>
              <a:rPr lang="en-GB" altLang="en-US" sz="24200" dirty="0">
                <a:solidFill>
                  <a:srgbClr val="FF0000"/>
                </a:solidFill>
              </a:rPr>
              <a:t>e</a:t>
            </a:r>
          </a:p>
        </p:txBody>
      </p:sp>
      <p:pic>
        <p:nvPicPr>
          <p:cNvPr id="98307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193" y="4405086"/>
            <a:ext cx="3993921" cy="997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043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extBox 1"/>
          <p:cNvSpPr txBox="1">
            <a:spLocks noChangeArrowheads="1"/>
          </p:cNvSpPr>
          <p:nvPr/>
        </p:nvSpPr>
        <p:spPr bwMode="auto">
          <a:xfrm>
            <a:off x="408215" y="984661"/>
            <a:ext cx="11560628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0" dirty="0">
                <a:solidFill>
                  <a:schemeClr val="tx1"/>
                </a:solidFill>
              </a:rPr>
              <a:t>envelope</a:t>
            </a:r>
          </a:p>
        </p:txBody>
      </p:sp>
    </p:spTree>
    <p:extLst>
      <p:ext uri="{BB962C8B-B14F-4D97-AF65-F5344CB8AC3E}">
        <p14:creationId xmlns:p14="http://schemas.microsoft.com/office/powerpoint/2010/main" val="17624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Box 1"/>
          <p:cNvSpPr txBox="1">
            <a:spLocks noChangeArrowheads="1"/>
          </p:cNvSpPr>
          <p:nvPr/>
        </p:nvSpPr>
        <p:spPr bwMode="auto">
          <a:xfrm>
            <a:off x="576943" y="1149489"/>
            <a:ext cx="11255827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0" dirty="0">
                <a:solidFill>
                  <a:schemeClr val="tx1"/>
                </a:solidFill>
              </a:rPr>
              <a:t>envel</a:t>
            </a:r>
            <a:r>
              <a:rPr lang="en-GB" altLang="en-US" sz="20000" dirty="0">
                <a:solidFill>
                  <a:srgbClr val="FF0000"/>
                </a:solidFill>
              </a:rPr>
              <a:t>o</a:t>
            </a:r>
            <a:r>
              <a:rPr lang="en-GB" altLang="en-US" sz="20000" dirty="0">
                <a:solidFill>
                  <a:schemeClr val="tx1"/>
                </a:solidFill>
              </a:rPr>
              <a:t>p</a:t>
            </a:r>
            <a:r>
              <a:rPr lang="en-GB" altLang="en-US" sz="20000" dirty="0">
                <a:solidFill>
                  <a:srgbClr val="FF0000"/>
                </a:solidFill>
              </a:rPr>
              <a:t>e</a:t>
            </a:r>
          </a:p>
        </p:txBody>
      </p:sp>
      <p:pic>
        <p:nvPicPr>
          <p:cNvPr id="106499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834" y="4149272"/>
            <a:ext cx="3476852" cy="1262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603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0A3DD27A-B589-45E2-803B-8789486DB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When you read a new word remember the 3 steps….</a:t>
            </a:r>
          </a:p>
        </p:txBody>
      </p:sp>
      <p:sp>
        <p:nvSpPr>
          <p:cNvPr id="18435" name="Content Placeholder 5">
            <a:extLst>
              <a:ext uri="{FF2B5EF4-FFF2-40B4-BE49-F238E27FC236}">
                <a16:creationId xmlns:a16="http://schemas.microsoft.com/office/drawing/2014/main" id="{1E5318A8-52CE-4C0A-9C06-D0B1FF2788E7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altLang="en-US" sz="4800" dirty="0"/>
              <a:t>1. Find the special friend (s)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altLang="en-US" sz="4800" dirty="0"/>
              <a:t>2. Fred talk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altLang="en-US" sz="4800" dirty="0"/>
              <a:t>3. say the word</a:t>
            </a:r>
          </a:p>
        </p:txBody>
      </p:sp>
      <p:pic>
        <p:nvPicPr>
          <p:cNvPr id="18436" name="Picture 3">
            <a:extLst>
              <a:ext uri="{FF2B5EF4-FFF2-40B4-BE49-F238E27FC236}">
                <a16:creationId xmlns:a16="http://schemas.microsoft.com/office/drawing/2014/main" id="{6D998478-2F17-4621-AFC8-5FF8FC6BF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981" y="3373891"/>
            <a:ext cx="2124075" cy="98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>
            <a:extLst>
              <a:ext uri="{FF2B5EF4-FFF2-40B4-BE49-F238E27FC236}">
                <a16:creationId xmlns:a16="http://schemas.microsoft.com/office/drawing/2014/main" id="{580FCBDE-660C-4D28-9587-001C4F303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18"/>
          <a:stretch>
            <a:fillRect/>
          </a:stretch>
        </p:blipFill>
        <p:spPr bwMode="auto">
          <a:xfrm>
            <a:off x="8399463" y="4779963"/>
            <a:ext cx="128111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8">
            <a:extLst>
              <a:ext uri="{FF2B5EF4-FFF2-40B4-BE49-F238E27FC236}">
                <a16:creationId xmlns:a16="http://schemas.microsoft.com/office/drawing/2014/main" id="{63A0C4C8-D769-488D-AFB6-C05AAF9800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7791"/>
          <a:stretch>
            <a:fillRect/>
          </a:stretch>
        </p:blipFill>
        <p:spPr bwMode="auto">
          <a:xfrm>
            <a:off x="10367241" y="2121408"/>
            <a:ext cx="971550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8145" y="4588625"/>
            <a:ext cx="22444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5"/>
              </a:rPr>
              <a:t>Fun with Phonics with </a:t>
            </a:r>
            <a:r>
              <a:rPr lang="en-US" dirty="0" err="1" smtClean="0">
                <a:hlinkClick r:id="rId5"/>
              </a:rPr>
              <a:t>Mr</a:t>
            </a:r>
            <a:r>
              <a:rPr lang="en-US" dirty="0" smtClean="0">
                <a:hlinkClick r:id="rId5"/>
              </a:rPr>
              <a:t> Poole!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598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640320"/>
            <a:ext cx="10058400" cy="78146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en-GB" dirty="0" smtClean="0"/>
              <a:t>Lets have a go…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69848" y="1681514"/>
            <a:ext cx="10058400" cy="449068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3900" dirty="0" err="1" smtClean="0">
                <a:solidFill>
                  <a:srgbClr val="D8124B"/>
                </a:solidFill>
                <a:latin typeface="Comic Sans MS" panose="030F0702030302020204" pitchFamily="66" charset="0"/>
              </a:rPr>
              <a:t>braits</a:t>
            </a:r>
            <a:endParaRPr lang="en-GB" sz="23900" dirty="0" smtClean="0">
              <a:solidFill>
                <a:srgbClr val="D8124B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Flowchart: Connector 4"/>
          <p:cNvSpPr/>
          <p:nvPr/>
        </p:nvSpPr>
        <p:spPr>
          <a:xfrm>
            <a:off x="2504551" y="4577694"/>
            <a:ext cx="444266" cy="4054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lowchart: Connector 5"/>
          <p:cNvSpPr/>
          <p:nvPr/>
        </p:nvSpPr>
        <p:spPr>
          <a:xfrm>
            <a:off x="3775554" y="4577694"/>
            <a:ext cx="444266" cy="4054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lowchart: Connector 6"/>
          <p:cNvSpPr/>
          <p:nvPr/>
        </p:nvSpPr>
        <p:spPr>
          <a:xfrm>
            <a:off x="7954397" y="4577694"/>
            <a:ext cx="444266" cy="4054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Connector 7"/>
          <p:cNvSpPr/>
          <p:nvPr/>
        </p:nvSpPr>
        <p:spPr>
          <a:xfrm>
            <a:off x="9516162" y="4577694"/>
            <a:ext cx="444266" cy="4054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Connector 12"/>
          <p:cNvSpPr/>
          <p:nvPr/>
        </p:nvSpPr>
        <p:spPr>
          <a:xfrm>
            <a:off x="5231462" y="4689509"/>
            <a:ext cx="2031292" cy="2936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892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  <p:bldP spid="6" grpId="0" animBg="1"/>
      <p:bldP spid="7" grpId="0" animBg="1"/>
      <p:bldP spid="8" grpId="0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04825" y="674221"/>
            <a:ext cx="8884163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7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splue</a:t>
            </a:r>
            <a:endParaRPr lang="en-GB" sz="287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Flowchart: Connector 4"/>
          <p:cNvSpPr/>
          <p:nvPr/>
        </p:nvSpPr>
        <p:spPr>
          <a:xfrm>
            <a:off x="5717379" y="5321375"/>
            <a:ext cx="439196" cy="379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lowchart: Connector 5"/>
          <p:cNvSpPr/>
          <p:nvPr/>
        </p:nvSpPr>
        <p:spPr>
          <a:xfrm>
            <a:off x="3728818" y="5321375"/>
            <a:ext cx="439196" cy="379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lowchart: Connector 6"/>
          <p:cNvSpPr/>
          <p:nvPr/>
        </p:nvSpPr>
        <p:spPr>
          <a:xfrm>
            <a:off x="2353488" y="5321375"/>
            <a:ext cx="439196" cy="379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Connector 7"/>
          <p:cNvSpPr/>
          <p:nvPr/>
        </p:nvSpPr>
        <p:spPr>
          <a:xfrm>
            <a:off x="7045318" y="5321375"/>
            <a:ext cx="3295379" cy="379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781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Connector 5"/>
          <p:cNvSpPr/>
          <p:nvPr/>
        </p:nvSpPr>
        <p:spPr>
          <a:xfrm>
            <a:off x="3772360" y="5183148"/>
            <a:ext cx="439196" cy="379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lowchart: Connector 6"/>
          <p:cNvSpPr/>
          <p:nvPr/>
        </p:nvSpPr>
        <p:spPr>
          <a:xfrm>
            <a:off x="1959855" y="5183148"/>
            <a:ext cx="439196" cy="379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140494" y="804849"/>
            <a:ext cx="9725739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7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snofe</a:t>
            </a:r>
            <a:endParaRPr lang="en-GB" sz="287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Arc 2"/>
          <p:cNvSpPr/>
          <p:nvPr/>
        </p:nvSpPr>
        <p:spPr>
          <a:xfrm rot="10800000">
            <a:off x="5638801" y="4256315"/>
            <a:ext cx="4272642" cy="1605642"/>
          </a:xfrm>
          <a:prstGeom prst="arc">
            <a:avLst>
              <a:gd name="adj1" fmla="val 10808997"/>
              <a:gd name="adj2" fmla="val 0"/>
            </a:avLst>
          </a:prstGeom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Connector 9"/>
          <p:cNvSpPr/>
          <p:nvPr/>
        </p:nvSpPr>
        <p:spPr>
          <a:xfrm>
            <a:off x="7374026" y="4993822"/>
            <a:ext cx="439196" cy="379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366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3" grpId="0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Connector 5"/>
          <p:cNvSpPr/>
          <p:nvPr/>
        </p:nvSpPr>
        <p:spPr>
          <a:xfrm>
            <a:off x="3136527" y="5110493"/>
            <a:ext cx="439196" cy="379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lowchart: Connector 6"/>
          <p:cNvSpPr/>
          <p:nvPr/>
        </p:nvSpPr>
        <p:spPr>
          <a:xfrm>
            <a:off x="1589561" y="5208049"/>
            <a:ext cx="439196" cy="379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144500" y="804849"/>
            <a:ext cx="9717725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7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invite</a:t>
            </a:r>
            <a:endParaRPr lang="en-GB" sz="287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Arc 2"/>
          <p:cNvSpPr/>
          <p:nvPr/>
        </p:nvSpPr>
        <p:spPr>
          <a:xfrm rot="10800000">
            <a:off x="6446141" y="4256315"/>
            <a:ext cx="3465301" cy="1605642"/>
          </a:xfrm>
          <a:prstGeom prst="arc">
            <a:avLst>
              <a:gd name="adj1" fmla="val 10808997"/>
              <a:gd name="adj2" fmla="val 21552845"/>
            </a:avLst>
          </a:prstGeom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Connector 9"/>
          <p:cNvSpPr/>
          <p:nvPr/>
        </p:nvSpPr>
        <p:spPr>
          <a:xfrm>
            <a:off x="4957492" y="5057184"/>
            <a:ext cx="439196" cy="379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Connector 7"/>
          <p:cNvSpPr/>
          <p:nvPr/>
        </p:nvSpPr>
        <p:spPr>
          <a:xfrm>
            <a:off x="7739595" y="5110493"/>
            <a:ext cx="439196" cy="379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79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3" grpId="0" animBg="1"/>
      <p:bldP spid="10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Phonics Screening Check – June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848" y="2121408"/>
            <a:ext cx="3774295" cy="4050792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Children will be asked to read 40 words. 20 real English words and 20 nonsense alien words.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Expectation is that they can successful read 32 or more correctly without support. </a:t>
            </a:r>
            <a:endParaRPr lang="en-GB" dirty="0"/>
          </a:p>
        </p:txBody>
      </p:sp>
      <p:pic>
        <p:nvPicPr>
          <p:cNvPr id="1026" name="Picture 2" descr="Year 1 Phonics Screening - St Joseph'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095" y="1742895"/>
            <a:ext cx="7029450" cy="492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00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7715" y="597311"/>
            <a:ext cx="8900466" cy="2754588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90000"/>
          </a:bodyPr>
          <a:lstStyle/>
          <a:p>
            <a:r>
              <a:rPr lang="en-GB" sz="6600" dirty="0" smtClean="0"/>
              <a:t>Tricky Word / Red Word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4000" dirty="0" smtClean="0"/>
              <a:t>(Common Exception Words)  </a:t>
            </a:r>
            <a:endParaRPr lang="en-GB" dirty="0"/>
          </a:p>
        </p:txBody>
      </p:sp>
      <p:pic>
        <p:nvPicPr>
          <p:cNvPr id="1026" name="Picture 2" descr="Phase 3 Tricky Words | Monster Phonic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607" y="3539432"/>
            <a:ext cx="4208677" cy="297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69571" y="3880757"/>
            <a:ext cx="40494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These are words that are not easy to sound out. The children learn that ‘it is tricky to </a:t>
            </a:r>
            <a:r>
              <a:rPr lang="en-GB" dirty="0"/>
              <a:t>F</a:t>
            </a:r>
            <a:r>
              <a:rPr lang="en-GB" dirty="0" smtClean="0"/>
              <a:t>red a red’.</a:t>
            </a:r>
          </a:p>
          <a:p>
            <a:endParaRPr lang="en-GB" dirty="0" smtClean="0"/>
          </a:p>
          <a:p>
            <a:r>
              <a:rPr lang="en-GB" dirty="0" smtClean="0"/>
              <a:t>These words need to be learnt and read by sight.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649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2585131" y="1372042"/>
            <a:ext cx="7576683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</a:t>
            </a:r>
            <a:endParaRPr lang="en-GB" altLang="en-US" sz="20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33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7" y="471508"/>
            <a:ext cx="10058400" cy="78146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90000"/>
          </a:bodyPr>
          <a:lstStyle/>
          <a:p>
            <a:r>
              <a:rPr lang="en-GB" dirty="0" smtClean="0"/>
              <a:t>How reading with your child might look.</a:t>
            </a:r>
            <a:endParaRPr lang="en-GB" dirty="0"/>
          </a:p>
        </p:txBody>
      </p:sp>
      <p:pic>
        <p:nvPicPr>
          <p:cNvPr id="3074" name="Picture 2" descr="https://www.pandorabooks.co.uk/media/wysiwyg/scheme-samples/ORT-story-sparks/ORT_Story_Sparks_-_Yellow_Sampl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77" b="6397"/>
          <a:stretch/>
        </p:blipFill>
        <p:spPr bwMode="auto">
          <a:xfrm>
            <a:off x="1069847" y="1421780"/>
            <a:ext cx="9921221" cy="543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87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Reading is more than </a:t>
            </a:r>
            <a:br>
              <a:rPr lang="en-GB" dirty="0" smtClean="0"/>
            </a:br>
            <a:r>
              <a:rPr lang="en-GB" dirty="0" smtClean="0"/>
              <a:t>just phonics!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2310938"/>
            <a:ext cx="10355164" cy="3861262"/>
          </a:xfrm>
        </p:spPr>
        <p:txBody>
          <a:bodyPr/>
          <a:lstStyle/>
          <a:p>
            <a:r>
              <a:rPr lang="en-GB" dirty="0" smtClean="0">
                <a:latin typeface="+mj-lt"/>
              </a:rPr>
              <a:t>Common Exception Words</a:t>
            </a:r>
          </a:p>
          <a:p>
            <a:r>
              <a:rPr lang="en-GB" dirty="0" smtClean="0">
                <a:latin typeface="+mj-lt"/>
              </a:rPr>
              <a:t>Comprehension and Understanding</a:t>
            </a:r>
          </a:p>
          <a:p>
            <a:r>
              <a:rPr lang="en-GB" dirty="0" smtClean="0">
                <a:latin typeface="+mj-lt"/>
              </a:rPr>
              <a:t>Using picture and words clues to recognise what is happening even if it doesn’t say it – What is implied…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 smtClean="0">
                <a:latin typeface="+mj-lt"/>
              </a:rPr>
              <a:t>      </a:t>
            </a:r>
            <a:r>
              <a:rPr lang="en-GB" dirty="0" err="1" smtClean="0">
                <a:latin typeface="+mj-lt"/>
              </a:rPr>
              <a:t>eg</a:t>
            </a:r>
            <a:r>
              <a:rPr lang="en-GB" dirty="0" smtClean="0">
                <a:latin typeface="+mj-lt"/>
              </a:rPr>
              <a:t>: The picture shows the character with an umbrella and raincoat. What is                                                    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>
                <a:latin typeface="+mj-lt"/>
              </a:rPr>
              <a:t> </a:t>
            </a:r>
            <a:r>
              <a:rPr lang="en-GB" dirty="0" smtClean="0">
                <a:latin typeface="+mj-lt"/>
              </a:rPr>
              <a:t>            the weather like?     </a:t>
            </a:r>
          </a:p>
          <a:p>
            <a:pPr marL="0" indent="0">
              <a:buNone/>
            </a:pPr>
            <a:r>
              <a:rPr lang="en-GB" dirty="0" smtClean="0">
                <a:latin typeface="+mj-lt"/>
              </a:rPr>
              <a:t>             The word says ‘cats’ – is there one or more? </a:t>
            </a:r>
          </a:p>
          <a:p>
            <a:r>
              <a:rPr lang="en-GB" dirty="0" smtClean="0">
                <a:latin typeface="+mj-lt"/>
              </a:rPr>
              <a:t>Fluency</a:t>
            </a:r>
          </a:p>
          <a:p>
            <a:r>
              <a:rPr lang="en-GB" dirty="0" smtClean="0">
                <a:latin typeface="+mj-lt"/>
              </a:rPr>
              <a:t>Repetition is really important</a:t>
            </a:r>
            <a:endParaRPr lang="en-GB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94466" y="2310938"/>
            <a:ext cx="33334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hlinkClick r:id="rId2"/>
              </a:rPr>
              <a:t>Tricky Words song</a:t>
            </a:r>
            <a:endParaRPr lang="en-GB" sz="1200" dirty="0"/>
          </a:p>
        </p:txBody>
      </p:sp>
      <p:pic>
        <p:nvPicPr>
          <p:cNvPr id="3074" name="Picture 2" descr="Image result for reading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856" y="4601491"/>
            <a:ext cx="1980796" cy="157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817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7404" y="961326"/>
            <a:ext cx="10058400" cy="1609344"/>
          </a:xfrm>
        </p:spPr>
        <p:txBody>
          <a:bodyPr>
            <a:noAutofit/>
          </a:bodyPr>
          <a:lstStyle/>
          <a:p>
            <a:pPr algn="ctr"/>
            <a:r>
              <a:rPr lang="en-GB" sz="7200" dirty="0" smtClean="0"/>
              <a:t>Make Reading at Home Awesome!</a:t>
            </a:r>
            <a:endParaRPr lang="en-GB" sz="7200" dirty="0"/>
          </a:p>
        </p:txBody>
      </p:sp>
      <p:pic>
        <p:nvPicPr>
          <p:cNvPr id="3074" name="Picture 2" descr="How to create the ultimate kids&amp;#39; reading corner | Ideal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17" y="3233058"/>
            <a:ext cx="3110140" cy="311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he Best Children&amp;#39;s Books to Read with Your Kids at Home Right Now |  PEOPLE.c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618" y="3537857"/>
            <a:ext cx="3984169" cy="265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ow To Store Kids Books and Stay Organized - The Organized Mam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047" y="3233059"/>
            <a:ext cx="3534680" cy="235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543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46315" y="335870"/>
            <a:ext cx="7298871" cy="1961016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6000" dirty="0" smtClean="0">
                <a:solidFill>
                  <a:srgbClr val="CC0099"/>
                </a:solidFill>
              </a:rPr>
              <a:t>Read a bedtime story each night 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3565071" y="2251756"/>
            <a:ext cx="8180615" cy="19610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6000" dirty="0" smtClean="0">
                <a:solidFill>
                  <a:srgbClr val="0070C0"/>
                </a:solidFill>
              </a:rPr>
              <a:t>Make books visible and available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26624" y="4174670"/>
            <a:ext cx="3657599" cy="22642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6000" dirty="0" smtClean="0">
                <a:solidFill>
                  <a:srgbClr val="00B050"/>
                </a:solidFill>
              </a:rPr>
              <a:t>Model </a:t>
            </a:r>
          </a:p>
          <a:p>
            <a:r>
              <a:rPr lang="en-GB" altLang="en-US" sz="6000" dirty="0" smtClean="0">
                <a:solidFill>
                  <a:srgbClr val="00B050"/>
                </a:solidFill>
              </a:rPr>
              <a:t>reading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225144" y="4391591"/>
            <a:ext cx="7298871" cy="19610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6000" dirty="0" smtClean="0"/>
              <a:t>Talk about books and stories</a:t>
            </a:r>
          </a:p>
        </p:txBody>
      </p:sp>
    </p:spTree>
    <p:extLst>
      <p:ext uri="{BB962C8B-B14F-4D97-AF65-F5344CB8AC3E}">
        <p14:creationId xmlns:p14="http://schemas.microsoft.com/office/powerpoint/2010/main" val="624694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2430" y="1746655"/>
            <a:ext cx="4620592" cy="1609344"/>
          </a:xfrm>
        </p:spPr>
        <p:txBody>
          <a:bodyPr>
            <a:normAutofit/>
          </a:bodyPr>
          <a:lstStyle/>
          <a:p>
            <a:r>
              <a:rPr lang="en-GB" sz="6600" dirty="0" smtClean="0"/>
              <a:t>Thank you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427358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Wood Type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 panose="02050604050505020204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3941</TotalTime>
  <Words>806</Words>
  <Application>Microsoft Office PowerPoint</Application>
  <PresentationFormat>Widescreen</PresentationFormat>
  <Paragraphs>110</Paragraphs>
  <Slides>47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9" baseType="lpstr">
      <vt:lpstr>Arial</vt:lpstr>
      <vt:lpstr>Arial Black</vt:lpstr>
      <vt:lpstr>Bookman Old Style</vt:lpstr>
      <vt:lpstr>Calibri</vt:lpstr>
      <vt:lpstr>Century Gothic</vt:lpstr>
      <vt:lpstr>Comic Sans MS</vt:lpstr>
      <vt:lpstr>Sassoon Infant Rg</vt:lpstr>
      <vt:lpstr>Times New Roman</vt:lpstr>
      <vt:lpstr>Twinkl</vt:lpstr>
      <vt:lpstr>Twinkl SemiBold</vt:lpstr>
      <vt:lpstr>Wingdings</vt:lpstr>
      <vt:lpstr>Wood Type</vt:lpstr>
      <vt:lpstr>Year 1 Phonics and Reading Fun!</vt:lpstr>
      <vt:lpstr>Why is reading  so important?</vt:lpstr>
      <vt:lpstr>PowerPoint Presentation</vt:lpstr>
      <vt:lpstr>PowerPoint Presentation</vt:lpstr>
      <vt:lpstr>PowerPoint Presentation</vt:lpstr>
      <vt:lpstr>What is ‘Phonics’?</vt:lpstr>
      <vt:lpstr>PowerPoint Presentation</vt:lpstr>
      <vt:lpstr>Why are children taught phonics?</vt:lpstr>
      <vt:lpstr>PowerPoint Presentation</vt:lpstr>
      <vt:lpstr>Some Definitions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Pure sounds</vt:lpstr>
      <vt:lpstr>PowerPoint Presentation</vt:lpstr>
      <vt:lpstr>Sound sets</vt:lpstr>
      <vt:lpstr>What does it look like in the classroom?</vt:lpstr>
      <vt:lpstr>PowerPoint Presentation</vt:lpstr>
      <vt:lpstr>Split Diagraphs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When you read a new word remember the 3 steps….</vt:lpstr>
      <vt:lpstr>Lets have a go…</vt:lpstr>
      <vt:lpstr>PowerPoint Presentation</vt:lpstr>
      <vt:lpstr>PowerPoint Presentation</vt:lpstr>
      <vt:lpstr>PowerPoint Presentation</vt:lpstr>
      <vt:lpstr>Phonics Screening Check – June </vt:lpstr>
      <vt:lpstr>Tricky Word / Red Word   (Common Exception Words)  </vt:lpstr>
      <vt:lpstr>PowerPoint Presentation</vt:lpstr>
      <vt:lpstr>How reading with your child might look.</vt:lpstr>
      <vt:lpstr>Reading is more than  just phonics!</vt:lpstr>
      <vt:lpstr>Make Reading at Home Awesome!</vt:lpstr>
      <vt:lpstr>Read a bedtime story each night </vt:lpstr>
      <vt:lpstr>Thank you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Fun!</dc:title>
  <dc:creator>Nikki Rutherford</dc:creator>
  <cp:lastModifiedBy>Nikki Rutherford</cp:lastModifiedBy>
  <cp:revision>71</cp:revision>
  <cp:lastPrinted>2020-02-11T16:19:32Z</cp:lastPrinted>
  <dcterms:created xsi:type="dcterms:W3CDTF">2018-10-23T20:19:27Z</dcterms:created>
  <dcterms:modified xsi:type="dcterms:W3CDTF">2022-10-12T08:38:42Z</dcterms:modified>
</cp:coreProperties>
</file>