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7" r:id="rId2"/>
    <p:sldId id="258" r:id="rId3"/>
    <p:sldId id="269" r:id="rId4"/>
    <p:sldId id="270" r:id="rId5"/>
    <p:sldId id="268" r:id="rId6"/>
    <p:sldId id="265" r:id="rId7"/>
    <p:sldId id="266" r:id="rId8"/>
    <p:sldId id="285" r:id="rId9"/>
    <p:sldId id="273" r:id="rId10"/>
    <p:sldId id="274" r:id="rId11"/>
    <p:sldId id="275" r:id="rId12"/>
    <p:sldId id="276" r:id="rId13"/>
    <p:sldId id="277" r:id="rId14"/>
    <p:sldId id="278" r:id="rId15"/>
    <p:sldId id="279" r:id="rId16"/>
    <p:sldId id="280" r:id="rId17"/>
    <p:sldId id="281" r:id="rId18"/>
    <p:sldId id="284" r:id="rId19"/>
    <p:sldId id="28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5044EC"/>
    <a:srgbClr val="EBD5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5" d="100"/>
          <a:sy n="115" d="100"/>
        </p:scale>
        <p:origin x="43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529727-B450-4269-80E0-B125B61D7209}" type="datetimeFigureOut">
              <a:rPr lang="en-GB" smtClean="0"/>
              <a:t>06/05/2020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655031-2D9B-4AC5-8E42-94FE7EBFD2B0}" type="slidenum">
              <a:rPr lang="en-GB" smtClean="0"/>
              <a:t>‹#›</a:t>
            </a:fld>
            <a:endParaRPr lang="en-GB"/>
          </a:p>
        </p:txBody>
      </p:sp>
    </p:spTree>
    <p:extLst>
      <p:ext uri="{BB962C8B-B14F-4D97-AF65-F5344CB8AC3E}">
        <p14:creationId xmlns:p14="http://schemas.microsoft.com/office/powerpoint/2010/main" val="1589947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Verdana" panose="020B0604030504040204" pitchFamily="34" charset="0"/>
                <a:ea typeface="Verdana" panose="020B0604030504040204" pitchFamily="34" charset="0"/>
                <a:cs typeface="Verdana" panose="020B0604030504040204" pitchFamily="34" charset="0"/>
              </a:rPr>
              <a:t>Background information: Memory (left) is the health club teacher at </a:t>
            </a:r>
            <a:r>
              <a:rPr lang="en-GB" dirty="0" err="1">
                <a:latin typeface="Verdana" panose="020B0604030504040204" pitchFamily="34" charset="0"/>
                <a:ea typeface="Verdana" panose="020B0604030504040204" pitchFamily="34" charset="0"/>
                <a:cs typeface="Verdana" panose="020B0604030504040204" pitchFamily="34" charset="0"/>
              </a:rPr>
              <a:t>Simatelele</a:t>
            </a:r>
            <a:r>
              <a:rPr lang="en-GB" dirty="0">
                <a:latin typeface="Verdana" panose="020B0604030504040204" pitchFamily="34" charset="0"/>
                <a:ea typeface="Verdana" panose="020B0604030504040204" pitchFamily="34" charset="0"/>
                <a:cs typeface="Verdana" panose="020B0604030504040204" pitchFamily="34" charset="0"/>
              </a:rPr>
              <a:t> Secondary School in Zimbabwe. She teaches the children which foods are good for their health and helps them understand the importance of eating a varied diet. The school has a CAFOD-funded vegetable garden where the children learn to plant fruit and vegetables. The students then take this knowledge home and share it with their parents.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ea typeface="Verdana" panose="020B0604030504040204" pitchFamily="34" charset="0"/>
                <a:cs typeface="Verdana" panose="020B0604030504040204" pitchFamily="34" charset="0"/>
              </a:rPr>
              <a:t>Photo credit: </a:t>
            </a:r>
            <a:r>
              <a:rPr lang="en-GB" dirty="0">
                <a:latin typeface="Verdana" panose="020B0604030504040204" pitchFamily="34" charset="0"/>
                <a:ea typeface="Verdana" panose="020B0604030504040204" pitchFamily="34" charset="0"/>
                <a:cs typeface="Verdana" panose="020B0604030504040204" pitchFamily="34" charset="0"/>
              </a:rPr>
              <a:t>Thom Flint </a:t>
            </a:r>
            <a:r>
              <a:rPr lang="en-GB" altLang="en-US" dirty="0">
                <a:latin typeface="Verdana" panose="020B0604030504040204" pitchFamily="34" charset="0"/>
                <a:ea typeface="Verdana" panose="020B0604030504040204" pitchFamily="34" charset="0"/>
                <a:cs typeface="Verdana" panose="020B0604030504040204" pitchFamily="34" charset="0"/>
              </a:rPr>
              <a:t>| CAFOD (2017)</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Slide Number Placeholder 3"/>
          <p:cNvSpPr>
            <a:spLocks noGrp="1"/>
          </p:cNvSpPr>
          <p:nvPr>
            <p:ph type="sldNum" sz="quarter" idx="10"/>
          </p:nvPr>
        </p:nvSpPr>
        <p:spPr/>
        <p:txBody>
          <a:bodyPr/>
          <a:lstStyle/>
          <a:p>
            <a:fld id="{691B048E-2C72-41FB-A114-8C1CC8DCA0BD}" type="slidenum">
              <a:rPr lang="en-GB" smtClean="0"/>
              <a:t>9</a:t>
            </a:fld>
            <a:endParaRPr lang="en-GB"/>
          </a:p>
        </p:txBody>
      </p:sp>
    </p:spTree>
    <p:extLst>
      <p:ext uri="{BB962C8B-B14F-4D97-AF65-F5344CB8AC3E}">
        <p14:creationId xmlns:p14="http://schemas.microsoft.com/office/powerpoint/2010/main" val="2349597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ea typeface="Verdana" panose="020B0604030504040204" pitchFamily="34" charset="0"/>
                <a:cs typeface="Verdana" panose="020B0604030504040204" pitchFamily="34" charset="0"/>
              </a:rPr>
              <a:t>Children in a classroom in Zambia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ea typeface="Verdana" panose="020B0604030504040204" pitchFamily="34" charset="0"/>
                <a:cs typeface="Verdana" panose="020B0604030504040204" pitchFamily="34" charset="0"/>
              </a:rPr>
              <a:t>Photo credit: Ben White | CAFOD (2016)</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Slide Number Placeholder 3"/>
          <p:cNvSpPr>
            <a:spLocks noGrp="1"/>
          </p:cNvSpPr>
          <p:nvPr>
            <p:ph type="sldNum" sz="quarter" idx="10"/>
          </p:nvPr>
        </p:nvSpPr>
        <p:spPr/>
        <p:txBody>
          <a:bodyPr/>
          <a:lstStyle/>
          <a:p>
            <a:fld id="{691B048E-2C72-41FB-A114-8C1CC8DCA0BD}" type="slidenum">
              <a:rPr lang="en-GB" smtClean="0"/>
              <a:t>10</a:t>
            </a:fld>
            <a:endParaRPr lang="en-GB"/>
          </a:p>
        </p:txBody>
      </p:sp>
    </p:spTree>
    <p:extLst>
      <p:ext uri="{BB962C8B-B14F-4D97-AF65-F5344CB8AC3E}">
        <p14:creationId xmlns:p14="http://schemas.microsoft.com/office/powerpoint/2010/main" val="1543522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Verdana" panose="020B0604030504040204" pitchFamily="34" charset="0"/>
                <a:ea typeface="Verdana" panose="020B0604030504040204" pitchFamily="34" charset="0"/>
                <a:cs typeface="Verdana" panose="020B0604030504040204" pitchFamily="34" charset="0"/>
              </a:rPr>
              <a:t>Background information: A woman with her small baby, at a recently opened centre in Eastern Aleppo, CAFOD partner Caritas Syria distributes blankets, hygiene items and nappies. </a:t>
            </a:r>
            <a:endParaRPr lang="en-GB" altLang="en-US" dirty="0">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ea typeface="Verdana" panose="020B0604030504040204" pitchFamily="34" charset="0"/>
                <a:cs typeface="Verdana" panose="020B0604030504040204" pitchFamily="34" charset="0"/>
              </a:rPr>
              <a:t>Photo credit: </a:t>
            </a:r>
            <a:r>
              <a:rPr lang="en-GB" dirty="0">
                <a:latin typeface="Verdana" panose="020B0604030504040204" pitchFamily="34" charset="0"/>
                <a:ea typeface="Verdana" panose="020B0604030504040204" pitchFamily="34" charset="0"/>
                <a:cs typeface="Verdana" panose="020B0604030504040204" pitchFamily="34" charset="0"/>
              </a:rPr>
              <a:t>Patrick Nicholson </a:t>
            </a:r>
            <a:r>
              <a:rPr lang="en-GB" altLang="en-US" dirty="0">
                <a:latin typeface="Verdana" panose="020B0604030504040204" pitchFamily="34" charset="0"/>
                <a:ea typeface="Verdana" panose="020B0604030504040204" pitchFamily="34" charset="0"/>
                <a:cs typeface="Verdana" panose="020B0604030504040204" pitchFamily="34" charset="0"/>
              </a:rPr>
              <a:t>| Caritas (2017)</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Slide Number Placeholder 3"/>
          <p:cNvSpPr>
            <a:spLocks noGrp="1"/>
          </p:cNvSpPr>
          <p:nvPr>
            <p:ph type="sldNum" sz="quarter" idx="10"/>
          </p:nvPr>
        </p:nvSpPr>
        <p:spPr/>
        <p:txBody>
          <a:bodyPr/>
          <a:lstStyle/>
          <a:p>
            <a:fld id="{691B048E-2C72-41FB-A114-8C1CC8DCA0BD}" type="slidenum">
              <a:rPr lang="en-GB" smtClean="0"/>
              <a:t>11</a:t>
            </a:fld>
            <a:endParaRPr lang="en-GB"/>
          </a:p>
        </p:txBody>
      </p:sp>
    </p:spTree>
    <p:extLst>
      <p:ext uri="{BB962C8B-B14F-4D97-AF65-F5344CB8AC3E}">
        <p14:creationId xmlns:p14="http://schemas.microsoft.com/office/powerpoint/2010/main" val="3300448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Verdana" panose="020B0604030504040204" pitchFamily="34" charset="0"/>
                <a:ea typeface="Verdana" panose="020B0604030504040204" pitchFamily="34" charset="0"/>
                <a:cs typeface="Verdana" panose="020B0604030504040204" pitchFamily="34" charset="0"/>
              </a:rPr>
              <a:t>Background information: </a:t>
            </a:r>
            <a:r>
              <a:rPr lang="en-GB" altLang="en-US" dirty="0">
                <a:latin typeface="Verdana" panose="020B0604030504040204" pitchFamily="34" charset="0"/>
                <a:ea typeface="Verdana" panose="020B0604030504040204" pitchFamily="34" charset="0"/>
                <a:cs typeface="Verdana" panose="020B0604030504040204" pitchFamily="34" charset="0"/>
              </a:rPr>
              <a:t>A CAFOD livelihood project in Cambodia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ea typeface="Verdana" panose="020B0604030504040204" pitchFamily="34" charset="0"/>
                <a:cs typeface="Verdana" panose="020B0604030504040204" pitchFamily="34" charset="0"/>
              </a:rPr>
              <a:t>Photo credit: </a:t>
            </a:r>
            <a:r>
              <a:rPr lang="en-GB" dirty="0">
                <a:latin typeface="Verdana" panose="020B0604030504040204" pitchFamily="34" charset="0"/>
                <a:ea typeface="Verdana" panose="020B0604030504040204" pitchFamily="34" charset="0"/>
                <a:cs typeface="Verdana" panose="020B0604030504040204" pitchFamily="34" charset="0"/>
              </a:rPr>
              <a:t>Chin </a:t>
            </a:r>
            <a:r>
              <a:rPr lang="en-GB" dirty="0" err="1">
                <a:latin typeface="Verdana" panose="020B0604030504040204" pitchFamily="34" charset="0"/>
                <a:ea typeface="Verdana" panose="020B0604030504040204" pitchFamily="34" charset="0"/>
                <a:cs typeface="Verdana" panose="020B0604030504040204" pitchFamily="34" charset="0"/>
              </a:rPr>
              <a:t>Panhavion</a:t>
            </a:r>
            <a:r>
              <a:rPr lang="en-GB" dirty="0">
                <a:latin typeface="Verdana" panose="020B0604030504040204" pitchFamily="34" charset="0"/>
                <a:ea typeface="Verdana" panose="020B0604030504040204" pitchFamily="34" charset="0"/>
                <a:cs typeface="Verdana" panose="020B0604030504040204" pitchFamily="34" charset="0"/>
              </a:rPr>
              <a:t> </a:t>
            </a:r>
            <a:r>
              <a:rPr lang="en-GB" altLang="en-US" dirty="0">
                <a:latin typeface="Verdana" panose="020B0604030504040204" pitchFamily="34" charset="0"/>
                <a:ea typeface="Verdana" panose="020B0604030504040204" pitchFamily="34" charset="0"/>
                <a:cs typeface="Verdana" panose="020B0604030504040204" pitchFamily="34" charset="0"/>
              </a:rPr>
              <a:t>| CAFOD (2017)</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Slide Number Placeholder 3"/>
          <p:cNvSpPr>
            <a:spLocks noGrp="1"/>
          </p:cNvSpPr>
          <p:nvPr>
            <p:ph type="sldNum" sz="quarter" idx="10"/>
          </p:nvPr>
        </p:nvSpPr>
        <p:spPr/>
        <p:txBody>
          <a:bodyPr/>
          <a:lstStyle/>
          <a:p>
            <a:fld id="{691B048E-2C72-41FB-A114-8C1CC8DCA0BD}" type="slidenum">
              <a:rPr lang="en-GB" smtClean="0"/>
              <a:t>12</a:t>
            </a:fld>
            <a:endParaRPr lang="en-GB"/>
          </a:p>
        </p:txBody>
      </p:sp>
    </p:spTree>
    <p:extLst>
      <p:ext uri="{BB962C8B-B14F-4D97-AF65-F5344CB8AC3E}">
        <p14:creationId xmlns:p14="http://schemas.microsoft.com/office/powerpoint/2010/main" val="2788309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Verdana" panose="020B0604030504040204" pitchFamily="34" charset="0"/>
                <a:ea typeface="Verdana" panose="020B0604030504040204" pitchFamily="34" charset="0"/>
                <a:cs typeface="Verdana" panose="020B0604030504040204" pitchFamily="34" charset="0"/>
              </a:rPr>
              <a:t>Background information: A pupil is giving up YouTube for the CAFOD Lent Give It Up challenge.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ea typeface="Verdana" panose="020B0604030504040204" pitchFamily="34" charset="0"/>
                <a:cs typeface="Verdana" panose="020B0604030504040204" pitchFamily="34" charset="0"/>
              </a:rPr>
              <a:t>Photo credit: Sarah Barber | CAFOD (2017)</a:t>
            </a:r>
          </a:p>
        </p:txBody>
      </p:sp>
      <p:sp>
        <p:nvSpPr>
          <p:cNvPr id="4" name="Slide Number Placeholder 3"/>
          <p:cNvSpPr>
            <a:spLocks noGrp="1"/>
          </p:cNvSpPr>
          <p:nvPr>
            <p:ph type="sldNum" sz="quarter" idx="10"/>
          </p:nvPr>
        </p:nvSpPr>
        <p:spPr/>
        <p:txBody>
          <a:bodyPr/>
          <a:lstStyle/>
          <a:p>
            <a:fld id="{691B048E-2C72-41FB-A114-8C1CC8DCA0BD}" type="slidenum">
              <a:rPr lang="en-GB" smtClean="0"/>
              <a:t>13</a:t>
            </a:fld>
            <a:endParaRPr lang="en-GB"/>
          </a:p>
        </p:txBody>
      </p:sp>
    </p:spTree>
    <p:extLst>
      <p:ext uri="{BB962C8B-B14F-4D97-AF65-F5344CB8AC3E}">
        <p14:creationId xmlns:p14="http://schemas.microsoft.com/office/powerpoint/2010/main" val="3586398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Verdana" panose="020B0604030504040204" pitchFamily="34" charset="0"/>
                <a:ea typeface="Verdana" panose="020B0604030504040204" pitchFamily="34" charset="0"/>
                <a:cs typeface="Verdana" panose="020B0604030504040204" pitchFamily="34" charset="0"/>
              </a:rPr>
              <a:t>Background information: CAFOD Live Simply Award celebration, St Benedict’s Garforth, Leeds diocese.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ea typeface="Verdana" panose="020B0604030504040204" pitchFamily="34" charset="0"/>
                <a:cs typeface="Verdana" panose="020B0604030504040204" pitchFamily="34" charset="0"/>
              </a:rPr>
              <a:t>Photo credit: Louise Norton | CAFOD (2016)</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14</a:t>
            </a:fld>
            <a:endParaRPr lang="en-GB"/>
          </a:p>
        </p:txBody>
      </p:sp>
    </p:spTree>
    <p:extLst>
      <p:ext uri="{BB962C8B-B14F-4D97-AF65-F5344CB8AC3E}">
        <p14:creationId xmlns:p14="http://schemas.microsoft.com/office/powerpoint/2010/main" val="3316928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Verdana" panose="020B0604030504040204" pitchFamily="34" charset="0"/>
                <a:ea typeface="Verdana" panose="020B0604030504040204" pitchFamily="34" charset="0"/>
                <a:cs typeface="Verdana" panose="020B0604030504040204" pitchFamily="34" charset="0"/>
              </a:rPr>
              <a:t>Background information: </a:t>
            </a:r>
            <a:r>
              <a:rPr lang="en-GB" altLang="en-US" dirty="0">
                <a:latin typeface="Verdana" panose="020B0604030504040204" pitchFamily="34" charset="0"/>
                <a:ea typeface="Verdana" panose="020B0604030504040204" pitchFamily="34" charset="0"/>
                <a:cs typeface="Verdana" panose="020B0604030504040204" pitchFamily="34" charset="0"/>
              </a:rPr>
              <a:t>Children taking part in Stations of the Cross in El Salvador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ea typeface="Verdana" panose="020B0604030504040204" pitchFamily="34" charset="0"/>
                <a:cs typeface="Verdana" panose="020B0604030504040204" pitchFamily="34" charset="0"/>
              </a:rPr>
              <a:t>Photo credit: </a:t>
            </a:r>
            <a:r>
              <a:rPr lang="en-GB" dirty="0">
                <a:latin typeface="Verdana" panose="020B0604030504040204" pitchFamily="34" charset="0"/>
                <a:ea typeface="Verdana" panose="020B0604030504040204" pitchFamily="34" charset="0"/>
                <a:cs typeface="Verdana" panose="020B0604030504040204" pitchFamily="34" charset="0"/>
              </a:rPr>
              <a:t>Mark Chamberlain </a:t>
            </a:r>
            <a:r>
              <a:rPr lang="en-GB" altLang="en-US" dirty="0">
                <a:latin typeface="Verdana" panose="020B0604030504040204" pitchFamily="34" charset="0"/>
                <a:ea typeface="Verdana" panose="020B0604030504040204" pitchFamily="34" charset="0"/>
                <a:cs typeface="Verdana" panose="020B0604030504040204" pitchFamily="34" charset="0"/>
              </a:rPr>
              <a:t>| CAFOD (2017)</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Slide Number Placeholder 3"/>
          <p:cNvSpPr>
            <a:spLocks noGrp="1"/>
          </p:cNvSpPr>
          <p:nvPr>
            <p:ph type="sldNum" sz="quarter" idx="10"/>
          </p:nvPr>
        </p:nvSpPr>
        <p:spPr/>
        <p:txBody>
          <a:bodyPr/>
          <a:lstStyle/>
          <a:p>
            <a:fld id="{691B048E-2C72-41FB-A114-8C1CC8DCA0BD}" type="slidenum">
              <a:rPr lang="en-GB" smtClean="0"/>
              <a:t>15</a:t>
            </a:fld>
            <a:endParaRPr lang="en-GB"/>
          </a:p>
        </p:txBody>
      </p:sp>
    </p:spTree>
    <p:extLst>
      <p:ext uri="{BB962C8B-B14F-4D97-AF65-F5344CB8AC3E}">
        <p14:creationId xmlns:p14="http://schemas.microsoft.com/office/powerpoint/2010/main" val="2303135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Verdana" panose="020B0604030504040204" pitchFamily="34" charset="0"/>
                <a:ea typeface="Verdana" panose="020B0604030504040204" pitchFamily="34" charset="0"/>
                <a:cs typeface="Verdana" panose="020B0604030504040204" pitchFamily="34" charset="0"/>
              </a:rPr>
              <a:t>Background information: A CAFOD project in Cambodia which aims to improve resilient livelihoods of the poorest rural farmers through sustainably increasing production and diversity of food, income, and increase their access to hygiene and sanitation.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ea typeface="Verdana" panose="020B0604030504040204" pitchFamily="34" charset="0"/>
                <a:cs typeface="Verdana" panose="020B0604030504040204" pitchFamily="34" charset="0"/>
              </a:rPr>
              <a:t>Photo credit: </a:t>
            </a:r>
            <a:r>
              <a:rPr lang="en-GB" dirty="0">
                <a:latin typeface="Verdana" panose="020B0604030504040204" pitchFamily="34" charset="0"/>
                <a:ea typeface="Verdana" panose="020B0604030504040204" pitchFamily="34" charset="0"/>
                <a:cs typeface="Verdana" panose="020B0604030504040204" pitchFamily="34" charset="0"/>
              </a:rPr>
              <a:t>Chin </a:t>
            </a:r>
            <a:r>
              <a:rPr lang="en-GB" dirty="0" err="1">
                <a:latin typeface="Verdana" panose="020B0604030504040204" pitchFamily="34" charset="0"/>
                <a:ea typeface="Verdana" panose="020B0604030504040204" pitchFamily="34" charset="0"/>
                <a:cs typeface="Verdana" panose="020B0604030504040204" pitchFamily="34" charset="0"/>
              </a:rPr>
              <a:t>Panhavion</a:t>
            </a:r>
            <a:r>
              <a:rPr lang="en-GB" dirty="0">
                <a:latin typeface="Verdana" panose="020B0604030504040204" pitchFamily="34" charset="0"/>
                <a:ea typeface="Verdana" panose="020B0604030504040204" pitchFamily="34" charset="0"/>
                <a:cs typeface="Verdana" panose="020B0604030504040204" pitchFamily="34" charset="0"/>
              </a:rPr>
              <a:t> </a:t>
            </a:r>
            <a:r>
              <a:rPr lang="en-GB" altLang="en-US" dirty="0">
                <a:latin typeface="Verdana" panose="020B0604030504040204" pitchFamily="34" charset="0"/>
                <a:ea typeface="Verdana" panose="020B0604030504040204" pitchFamily="34" charset="0"/>
                <a:cs typeface="Verdana" panose="020B0604030504040204" pitchFamily="34" charset="0"/>
              </a:rPr>
              <a:t>| CAFOD (2017)</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Slide Number Placeholder 3"/>
          <p:cNvSpPr>
            <a:spLocks noGrp="1"/>
          </p:cNvSpPr>
          <p:nvPr>
            <p:ph type="sldNum" sz="quarter" idx="10"/>
          </p:nvPr>
        </p:nvSpPr>
        <p:spPr/>
        <p:txBody>
          <a:bodyPr/>
          <a:lstStyle/>
          <a:p>
            <a:fld id="{691B048E-2C72-41FB-A114-8C1CC8DCA0BD}" type="slidenum">
              <a:rPr lang="en-GB" smtClean="0"/>
              <a:t>16</a:t>
            </a:fld>
            <a:endParaRPr lang="en-GB"/>
          </a:p>
        </p:txBody>
      </p:sp>
    </p:spTree>
    <p:extLst>
      <p:ext uri="{BB962C8B-B14F-4D97-AF65-F5344CB8AC3E}">
        <p14:creationId xmlns:p14="http://schemas.microsoft.com/office/powerpoint/2010/main" val="20266283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Background information: Young people and non-violent communities building a peaceful society in El Salvador. Pavel (middle) is teaching young people to play football.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Photo credit: Ben White | CAFOD (2015)</a:t>
            </a: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17</a:t>
            </a:fld>
            <a:endParaRPr lang="en-GB"/>
          </a:p>
        </p:txBody>
      </p:sp>
    </p:spTree>
    <p:extLst>
      <p:ext uri="{BB962C8B-B14F-4D97-AF65-F5344CB8AC3E}">
        <p14:creationId xmlns:p14="http://schemas.microsoft.com/office/powerpoint/2010/main" val="8398265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18</a:t>
            </a:fld>
            <a:endParaRPr lang="en-GB"/>
          </a:p>
        </p:txBody>
      </p:sp>
    </p:spTree>
    <p:extLst>
      <p:ext uri="{BB962C8B-B14F-4D97-AF65-F5344CB8AC3E}">
        <p14:creationId xmlns:p14="http://schemas.microsoft.com/office/powerpoint/2010/main" val="7477459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806718B-C1B1-4623-9235-2FDECC37E0B4}"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1063797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06718B-C1B1-4623-9235-2FDECC37E0B4}"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104771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806718B-C1B1-4623-9235-2FDECC37E0B4}"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3288586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806718B-C1B1-4623-9235-2FDECC37E0B4}"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3095764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806718B-C1B1-4623-9235-2FDECC37E0B4}" type="datetimeFigureOut">
              <a:rPr lang="en-GB" smtClean="0"/>
              <a:t>06/05/2020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2893533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806718B-C1B1-4623-9235-2FDECC37E0B4}" type="datetimeFigureOut">
              <a:rPr lang="en-GB" smtClean="0"/>
              <a:t>06/05/2020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2786087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06718B-C1B1-4623-9235-2FDECC37E0B4}" type="datetimeFigureOut">
              <a:rPr lang="en-GB" smtClean="0"/>
              <a:t>06/05/2020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3927607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06718B-C1B1-4623-9235-2FDECC37E0B4}"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1973612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06718B-C1B1-4623-9235-2FDECC37E0B4}"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287897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06718B-C1B1-4623-9235-2FDECC37E0B4}"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887512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06718B-C1B1-4623-9235-2FDECC37E0B4}"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95AF49-32B5-455E-96A7-A0E19C937606}" type="slidenum">
              <a:rPr lang="en-GB" smtClean="0"/>
              <a:t>‹#›</a:t>
            </a:fld>
            <a:endParaRPr lang="en-GB"/>
          </a:p>
        </p:txBody>
      </p:sp>
    </p:spTree>
    <p:extLst>
      <p:ext uri="{BB962C8B-B14F-4D97-AF65-F5344CB8AC3E}">
        <p14:creationId xmlns:p14="http://schemas.microsoft.com/office/powerpoint/2010/main" val="342023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06718B-C1B1-4623-9235-2FDECC37E0B4}" type="datetimeFigureOut">
              <a:rPr lang="en-GB" smtClean="0"/>
              <a:t>06/05/2020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95AF49-32B5-455E-96A7-A0E19C937606}" type="slidenum">
              <a:rPr lang="en-GB" smtClean="0"/>
              <a:t>‹#›</a:t>
            </a:fld>
            <a:endParaRPr lang="en-GB"/>
          </a:p>
        </p:txBody>
      </p:sp>
    </p:spTree>
    <p:extLst>
      <p:ext uri="{BB962C8B-B14F-4D97-AF65-F5344CB8AC3E}">
        <p14:creationId xmlns:p14="http://schemas.microsoft.com/office/powerpoint/2010/main" val="18791511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JdkUb2YVWj8"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www.youtube.com/watch?v=oNNZO9i1Gjc" TargetMode="External"/><Relationship Id="rId5" Type="http://schemas.openxmlformats.org/officeDocument/2006/relationships/hyperlink" Target="https://www.youtube.com/watch?v=IqG_lvZhU-A" TargetMode="External"/><Relationship Id="rId4" Type="http://schemas.openxmlformats.org/officeDocument/2006/relationships/hyperlink" Target="https://www.youtube.com/watch?v=IcC1Bp13n_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oNNZO9i1Gjc" TargetMode="External"/><Relationship Id="rId2" Type="http://schemas.openxmlformats.org/officeDocument/2006/relationships/hyperlink" Target="https://www.youtube.com/watch?v=IqG_lvZhU-A" TargetMode="Externa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t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t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www.youtube.com/watch?v=IcC1Bp13n_4" TargetMode="External"/><Relationship Id="rId5" Type="http://schemas.openxmlformats.org/officeDocument/2006/relationships/hyperlink" Target="https://www.youtube.com/watch?v=JdkUb2YVWj8" TargetMode="Externa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tif"/><Relationship Id="rId1" Type="http://schemas.openxmlformats.org/officeDocument/2006/relationships/slideLayout" Target="../slideLayouts/slideLayout7.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77191" y="374711"/>
            <a:ext cx="11103019" cy="6217690"/>
          </a:xfrm>
          <a:prstGeom prst="rect">
            <a:avLst/>
          </a:prstGeom>
        </p:spPr>
      </p:pic>
      <p:sp>
        <p:nvSpPr>
          <p:cNvPr id="3" name="Cloud Callout 2"/>
          <p:cNvSpPr/>
          <p:nvPr/>
        </p:nvSpPr>
        <p:spPr>
          <a:xfrm>
            <a:off x="7574136" y="107908"/>
            <a:ext cx="4106074" cy="2846487"/>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smtClean="0"/>
              <a:t>This slide is just for the leaders </a:t>
            </a:r>
          </a:p>
          <a:p>
            <a:r>
              <a:rPr lang="en-GB" sz="2800" dirty="0" smtClean="0"/>
              <a:t>to get the class or family worship ready</a:t>
            </a:r>
            <a:endParaRPr lang="en-GB" sz="2800" dirty="0"/>
          </a:p>
        </p:txBody>
      </p:sp>
      <p:sp>
        <p:nvSpPr>
          <p:cNvPr id="2" name="Rectangle 1"/>
          <p:cNvSpPr/>
          <p:nvPr/>
        </p:nvSpPr>
        <p:spPr>
          <a:xfrm>
            <a:off x="2875414" y="810507"/>
            <a:ext cx="4698722" cy="954107"/>
          </a:xfrm>
          <a:prstGeom prst="rect">
            <a:avLst/>
          </a:prstGeom>
        </p:spPr>
        <p:txBody>
          <a:bodyPr wrap="none">
            <a:spAutoFit/>
          </a:bodyPr>
          <a:lstStyle/>
          <a:p>
            <a:r>
              <a:rPr lang="en-GB" sz="2800" b="1" dirty="0" smtClean="0">
                <a:solidFill>
                  <a:schemeClr val="tx2">
                    <a:lumMod val="75000"/>
                  </a:schemeClr>
                </a:solidFill>
                <a:latin typeface="Arial" panose="020B0604020202020204" pitchFamily="34" charset="0"/>
                <a:ea typeface="Times New Roman" panose="02020603050405020304" pitchFamily="18" charset="0"/>
                <a:cs typeface="Arial" panose="020B0604020202020204" pitchFamily="34" charset="0"/>
              </a:rPr>
              <a:t>For this worship, </a:t>
            </a:r>
          </a:p>
          <a:p>
            <a:r>
              <a:rPr lang="en-GB" sz="2800" b="1" dirty="0" smtClean="0">
                <a:solidFill>
                  <a:schemeClr val="tx2">
                    <a:lumMod val="75000"/>
                  </a:schemeClr>
                </a:solidFill>
                <a:latin typeface="Arial" panose="020B0604020202020204" pitchFamily="34" charset="0"/>
                <a:ea typeface="Times New Roman" panose="02020603050405020304" pitchFamily="18" charset="0"/>
                <a:cs typeface="Arial" panose="020B0604020202020204" pitchFamily="34" charset="0"/>
              </a:rPr>
              <a:t>you will need to get ready</a:t>
            </a:r>
            <a:r>
              <a:rPr lang="en-GB" sz="2800" b="1" dirty="0" smtClean="0">
                <a:solidFill>
                  <a:schemeClr val="bg1"/>
                </a:solidFill>
                <a:latin typeface="Arial" panose="020B0604020202020204" pitchFamily="34" charset="0"/>
                <a:ea typeface="Times New Roman" panose="02020603050405020304" pitchFamily="18" charset="0"/>
                <a:cs typeface="Arial" panose="020B0604020202020204" pitchFamily="34" charset="0"/>
              </a:rPr>
              <a:t>:</a:t>
            </a:r>
          </a:p>
        </p:txBody>
      </p:sp>
      <p:sp>
        <p:nvSpPr>
          <p:cNvPr id="11" name="TextBox 10"/>
          <p:cNvSpPr txBox="1"/>
          <p:nvPr/>
        </p:nvSpPr>
        <p:spPr>
          <a:xfrm>
            <a:off x="3567310" y="4542887"/>
            <a:ext cx="8283473" cy="2677656"/>
          </a:xfrm>
          <a:prstGeom prst="rect">
            <a:avLst/>
          </a:prstGeom>
          <a:noFill/>
        </p:spPr>
        <p:txBody>
          <a:bodyPr wrap="square" rtlCol="0">
            <a:spAutoFit/>
          </a:bodyPr>
          <a:lstStyle/>
          <a:p>
            <a:r>
              <a:rPr lang="en-GB" sz="2800" dirty="0">
                <a:latin typeface="Arial" panose="020B0604020202020204" pitchFamily="34" charset="0"/>
              </a:rPr>
              <a:t>F</a:t>
            </a:r>
            <a:r>
              <a:rPr lang="en-GB" sz="2800" dirty="0"/>
              <a:t>or </a:t>
            </a:r>
            <a:r>
              <a:rPr lang="en-GB" sz="2800" b="1" dirty="0"/>
              <a:t>younger </a:t>
            </a:r>
            <a:r>
              <a:rPr lang="en-GB" sz="2800" dirty="0"/>
              <a:t>children- Fruit of the spirit song </a:t>
            </a:r>
            <a:r>
              <a:rPr lang="en-GB" sz="2800" dirty="0">
                <a:hlinkClick r:id="rId3"/>
              </a:rPr>
              <a:t>https://www.youtube.com/watch?v=JdkUb2YVWj8</a:t>
            </a:r>
            <a:endParaRPr lang="en-GB" sz="2800" dirty="0"/>
          </a:p>
          <a:p>
            <a:r>
              <a:rPr lang="en-GB" sz="2800" dirty="0" smtClean="0"/>
              <a:t>Who </a:t>
            </a:r>
            <a:r>
              <a:rPr lang="en-GB" sz="2800" dirty="0" smtClean="0"/>
              <a:t>You say I am song</a:t>
            </a:r>
            <a:endParaRPr lang="en-GB" sz="2800" dirty="0"/>
          </a:p>
          <a:p>
            <a:r>
              <a:rPr lang="en-GB" sz="2800" dirty="0" smtClean="0">
                <a:solidFill>
                  <a:schemeClr val="tx2">
                    <a:lumMod val="75000"/>
                  </a:schemeClr>
                </a:solidFill>
                <a:hlinkClick r:id="rId4"/>
              </a:rPr>
              <a:t> </a:t>
            </a:r>
            <a:r>
              <a:rPr lang="en-GB" sz="2800" dirty="0">
                <a:hlinkClick r:id="rId4"/>
              </a:rPr>
              <a:t>https://www.youtube.com/watch?v=IcC1Bp13n_4</a:t>
            </a:r>
            <a:endParaRPr lang="en-GB" sz="2800" dirty="0"/>
          </a:p>
          <a:p>
            <a:endParaRPr lang="en-GB" sz="2800" dirty="0" smtClean="0">
              <a:solidFill>
                <a:schemeClr val="bg1"/>
              </a:solidFill>
            </a:endParaRPr>
          </a:p>
          <a:p>
            <a:endParaRPr lang="en-GB" sz="2800" dirty="0">
              <a:solidFill>
                <a:schemeClr val="bg1"/>
              </a:solidFill>
            </a:endParaRPr>
          </a:p>
        </p:txBody>
      </p:sp>
      <p:sp>
        <p:nvSpPr>
          <p:cNvPr id="4" name="AutoShape 2" descr="Church PowerPoint Template: Fruits of the Spirit - SermonCentral.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3437745" y="2957396"/>
            <a:ext cx="7340184" cy="1569660"/>
          </a:xfrm>
          <a:prstGeom prst="rect">
            <a:avLst/>
          </a:prstGeom>
        </p:spPr>
        <p:txBody>
          <a:bodyPr wrap="square">
            <a:spAutoFit/>
          </a:bodyPr>
          <a:lstStyle/>
          <a:p>
            <a:r>
              <a:rPr lang="en-GB" sz="2400" dirty="0"/>
              <a:t>Pentecost story  For younger children </a:t>
            </a:r>
            <a:r>
              <a:rPr lang="en-GB" sz="2400" u="sng" dirty="0">
                <a:hlinkClick r:id="rId5"/>
              </a:rPr>
              <a:t>https://www.youtube.com/watch?v=IqG_lvZhU-A</a:t>
            </a:r>
            <a:endParaRPr lang="en-GB" sz="2400" i="1" dirty="0"/>
          </a:p>
          <a:p>
            <a:r>
              <a:rPr lang="en-GB" sz="2400" dirty="0"/>
              <a:t>Pentecost story for older children </a:t>
            </a:r>
            <a:r>
              <a:rPr lang="en-GB" sz="2400" u="sng" dirty="0">
                <a:hlinkClick r:id="rId6"/>
              </a:rPr>
              <a:t>https://www.youtube.com/watch?v=oNNZO9i1Gjc</a:t>
            </a:r>
            <a:endParaRPr lang="en-GB" sz="2400" i="1" dirty="0"/>
          </a:p>
        </p:txBody>
      </p:sp>
    </p:spTree>
    <p:extLst>
      <p:ext uri="{BB962C8B-B14F-4D97-AF65-F5344CB8AC3E}">
        <p14:creationId xmlns:p14="http://schemas.microsoft.com/office/powerpoint/2010/main" val="1051374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808" y="171982"/>
            <a:ext cx="10757647" cy="1631216"/>
          </a:xfrm>
          <a:prstGeom prst="rect">
            <a:avLst/>
          </a:prstGeom>
        </p:spPr>
        <p:txBody>
          <a:bodyPr wrap="square">
            <a:spAutoFit/>
          </a:bodyPr>
          <a:lstStyle/>
          <a:p>
            <a:pPr algn="ctr"/>
            <a:r>
              <a:rPr lang="en-GB" sz="3200" b="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      Welcome to Summer term </a:t>
            </a:r>
            <a:r>
              <a:rPr lang="en-GB" sz="3200" b="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a:t>
            </a:r>
            <a:r>
              <a:rPr lang="en-GB" sz="3200" b="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5 </a:t>
            </a:r>
          </a:p>
          <a:p>
            <a:pPr algn="ctr"/>
            <a:r>
              <a:rPr lang="en-GB" sz="3200" b="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     Class or Family worship</a:t>
            </a:r>
          </a:p>
          <a:p>
            <a:endParaRPr lang="en-GB" i="1" u="sng" dirty="0">
              <a:latin typeface="Arial" panose="020B0604020202020204" pitchFamily="34" charset="0"/>
              <a:cs typeface="Arial" panose="020B0604020202020204" pitchFamily="34" charset="0"/>
            </a:endParaRPr>
          </a:p>
          <a:p>
            <a:endParaRPr lang="en-GB" b="1" dirty="0" smtClean="0">
              <a:latin typeface="Arial" panose="020B0604020202020204" pitchFamily="34" charset="0"/>
              <a:ea typeface="Times New Roman" panose="02020603050405020304" pitchFamily="18" charset="0"/>
              <a:cs typeface="Arial" panose="020B0604020202020204" pitchFamily="34" charset="0"/>
            </a:endParaRPr>
          </a:p>
        </p:txBody>
      </p:sp>
      <p:sp>
        <p:nvSpPr>
          <p:cNvPr id="3" name="Rectangle 2"/>
          <p:cNvSpPr/>
          <p:nvPr/>
        </p:nvSpPr>
        <p:spPr>
          <a:xfrm>
            <a:off x="636402" y="4611231"/>
            <a:ext cx="11055925" cy="2246769"/>
          </a:xfrm>
          <a:prstGeom prst="rect">
            <a:avLst/>
          </a:prstGeom>
        </p:spPr>
        <p:txBody>
          <a:bodyPr wrap="square">
            <a:spAutoFit/>
          </a:bodyPr>
          <a:lstStyle/>
          <a:p>
            <a:pPr algn="ctr"/>
            <a:r>
              <a:rPr lang="en-GB" sz="2800" dirty="0" smtClean="0">
                <a:latin typeface="Arial" panose="020B0604020202020204" pitchFamily="34" charset="0"/>
                <a:ea typeface="Times New Roman" panose="02020603050405020304" pitchFamily="18" charset="0"/>
              </a:rPr>
              <a:t>Today we will be </a:t>
            </a:r>
            <a:r>
              <a:rPr lang="en-GB" sz="2800" dirty="0"/>
              <a:t>Curious and Reflective</a:t>
            </a:r>
            <a:r>
              <a:rPr lang="en-GB" sz="2800" dirty="0">
                <a:latin typeface="Arial" panose="020B0604020202020204" pitchFamily="34" charset="0"/>
                <a:ea typeface="Times New Roman" panose="02020603050405020304" pitchFamily="18" charset="0"/>
              </a:rPr>
              <a:t>  </a:t>
            </a:r>
          </a:p>
          <a:p>
            <a:pPr algn="ctr">
              <a:spcAft>
                <a:spcPts val="0"/>
              </a:spcAft>
            </a:pPr>
            <a:endParaRPr lang="en-GB" sz="2800" dirty="0" smtClean="0">
              <a:latin typeface="Arial" panose="020B0604020202020204" pitchFamily="34" charset="0"/>
              <a:ea typeface="Times New Roman" panose="02020603050405020304" pitchFamily="18" charset="0"/>
            </a:endParaRPr>
          </a:p>
          <a:p>
            <a:pPr algn="ctr">
              <a:spcAft>
                <a:spcPts val="0"/>
              </a:spcAft>
            </a:pPr>
            <a:r>
              <a:rPr lang="en-GB" sz="2800" dirty="0" smtClean="0">
                <a:latin typeface="Arial" panose="020B0604020202020204" pitchFamily="34" charset="0"/>
                <a:ea typeface="Times New Roman" panose="02020603050405020304" pitchFamily="18" charset="0"/>
              </a:rPr>
              <a:t>We will find out about </a:t>
            </a:r>
          </a:p>
          <a:p>
            <a:pPr algn="ctr">
              <a:spcAft>
                <a:spcPts val="0"/>
              </a:spcAft>
            </a:pPr>
            <a:r>
              <a:rPr lang="en-GB" sz="2800" dirty="0" smtClean="0">
                <a:latin typeface="Arial" panose="020B0604020202020204" pitchFamily="34" charset="0"/>
                <a:ea typeface="Times New Roman" panose="02020603050405020304" pitchFamily="18" charset="0"/>
              </a:rPr>
              <a:t>Pentecost and the Fruits of the Spirit.</a:t>
            </a:r>
          </a:p>
          <a:p>
            <a:pPr>
              <a:spcAft>
                <a:spcPts val="0"/>
              </a:spcAft>
            </a:pPr>
            <a:r>
              <a:rPr lang="en-GB" sz="2800" dirty="0" smtClean="0">
                <a:latin typeface="Arial" panose="020B0604020202020204" pitchFamily="34" charset="0"/>
                <a:ea typeface="Times New Roman" panose="02020603050405020304" pitchFamily="18" charset="0"/>
              </a:rPr>
              <a:t>                 </a:t>
            </a:r>
            <a:endParaRPr lang="en-GB" sz="6000" i="1" dirty="0">
              <a:effectLst/>
              <a:latin typeface="Times New Roman" panose="02020603050405020304" pitchFamily="18" charset="0"/>
              <a:ea typeface="Times New Roman" panose="02020603050405020304" pitchFamily="18" charset="0"/>
            </a:endParaRPr>
          </a:p>
        </p:txBody>
      </p:sp>
      <p:sp>
        <p:nvSpPr>
          <p:cNvPr id="4" name="AutoShape 2" descr="Children's Ministry Resources Amid COVID-19 - BGAV - Baptist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Children's Ministry Resources Amid COVID-19 - BGAV - Baptist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636402" y="1470033"/>
            <a:ext cx="4415283" cy="2728762"/>
          </a:xfrm>
          <a:prstGeom prst="rect">
            <a:avLst/>
          </a:prstGeom>
        </p:spPr>
      </p:pic>
      <p:pic>
        <p:nvPicPr>
          <p:cNvPr id="7" name="Picture 6" descr="Children Praying Parent Home Family Pray Stock Photo (Edit Now ..."/>
          <p:cNvPicPr>
            <a:picLocks noChangeAspect="1" noChangeArrowheads="1"/>
          </p:cNvPicPr>
          <p:nvPr/>
        </p:nvPicPr>
        <p:blipFill rotWithShape="1">
          <a:blip r:embed="rId3">
            <a:extLst>
              <a:ext uri="{28A0092B-C50C-407E-A947-70E740481C1C}">
                <a14:useLocalDpi xmlns:a14="http://schemas.microsoft.com/office/drawing/2010/main" val="0"/>
              </a:ext>
            </a:extLst>
          </a:blip>
          <a:srcRect b="13069"/>
          <a:stretch/>
        </p:blipFill>
        <p:spPr bwMode="auto">
          <a:xfrm>
            <a:off x="5821324" y="1470033"/>
            <a:ext cx="5746381" cy="2728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132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77191" y="407962"/>
            <a:ext cx="11103019" cy="6217690"/>
          </a:xfrm>
          <a:prstGeom prst="rect">
            <a:avLst/>
          </a:prstGeom>
        </p:spPr>
      </p:pic>
      <p:sp>
        <p:nvSpPr>
          <p:cNvPr id="2" name="TextBox 1"/>
          <p:cNvSpPr txBox="1"/>
          <p:nvPr/>
        </p:nvSpPr>
        <p:spPr>
          <a:xfrm>
            <a:off x="3525561" y="1008428"/>
            <a:ext cx="8154649" cy="5878532"/>
          </a:xfrm>
          <a:prstGeom prst="rect">
            <a:avLst/>
          </a:prstGeom>
          <a:noFill/>
        </p:spPr>
        <p:txBody>
          <a:bodyPr wrap="square" rtlCol="0">
            <a:spAutoFit/>
          </a:bodyPr>
          <a:lstStyle/>
          <a:p>
            <a:r>
              <a:rPr lang="en-GB" dirty="0"/>
              <a:t> </a:t>
            </a:r>
            <a:r>
              <a:rPr lang="en-GB" sz="4000" dirty="0" smtClean="0"/>
              <a:t>Let’s play a </a:t>
            </a:r>
            <a:r>
              <a:rPr lang="en-GB" sz="4000" b="1" dirty="0" smtClean="0"/>
              <a:t>P4C</a:t>
            </a:r>
            <a:r>
              <a:rPr lang="en-GB" sz="4000" dirty="0" smtClean="0"/>
              <a:t> game</a:t>
            </a:r>
          </a:p>
          <a:p>
            <a:r>
              <a:rPr lang="en-GB" sz="3600" dirty="0" smtClean="0"/>
              <a:t>Philosophers </a:t>
            </a:r>
            <a:r>
              <a:rPr lang="en-GB" sz="3600" dirty="0"/>
              <a:t>fruit salad. </a:t>
            </a:r>
            <a:endParaRPr lang="en-GB" sz="3600" dirty="0" smtClean="0"/>
          </a:p>
          <a:p>
            <a:endParaRPr lang="en-GB" sz="3600" dirty="0" smtClean="0"/>
          </a:p>
          <a:p>
            <a:r>
              <a:rPr lang="en-GB" sz="3600" b="1" dirty="0" smtClean="0"/>
              <a:t>For school… </a:t>
            </a:r>
            <a:r>
              <a:rPr lang="en-GB" sz="3200" dirty="0" smtClean="0"/>
              <a:t>Make </a:t>
            </a:r>
            <a:r>
              <a:rPr lang="en-GB" sz="3200" dirty="0"/>
              <a:t>a </a:t>
            </a:r>
            <a:r>
              <a:rPr lang="en-GB" sz="3200" dirty="0" smtClean="0"/>
              <a:t>circle. </a:t>
            </a:r>
            <a:r>
              <a:rPr lang="en-GB" sz="3200" dirty="0"/>
              <a:t>Cross </a:t>
            </a:r>
            <a:r>
              <a:rPr lang="en-GB" sz="3200" dirty="0" smtClean="0"/>
              <a:t>the </a:t>
            </a:r>
            <a:r>
              <a:rPr lang="en-GB" sz="3200" dirty="0" smtClean="0"/>
              <a:t>circle </a:t>
            </a:r>
            <a:r>
              <a:rPr lang="en-GB" sz="3200" dirty="0"/>
              <a:t>if you love strawberries… apples… </a:t>
            </a:r>
            <a:r>
              <a:rPr lang="en-GB" sz="3200" dirty="0" smtClean="0"/>
              <a:t>grapes…pineapples… bananas… </a:t>
            </a:r>
            <a:r>
              <a:rPr lang="en-GB" sz="3200" dirty="0"/>
              <a:t>sausages</a:t>
            </a:r>
            <a:r>
              <a:rPr lang="en-GB" sz="3200" dirty="0" smtClean="0"/>
              <a:t>...wait…that’s not a fruit! </a:t>
            </a:r>
          </a:p>
          <a:p>
            <a:r>
              <a:rPr lang="en-GB" sz="3200" dirty="0" smtClean="0"/>
              <a:t>OK, make up your own!</a:t>
            </a:r>
          </a:p>
          <a:p>
            <a:r>
              <a:rPr lang="en-GB" sz="3600" b="1" dirty="0" smtClean="0"/>
              <a:t>For home…  </a:t>
            </a:r>
            <a:r>
              <a:rPr lang="en-GB" sz="3200" dirty="0" smtClean="0"/>
              <a:t>If you are at home with a small family, jump up and dance for each fruit that you love!</a:t>
            </a:r>
            <a:endParaRPr lang="en-GB" sz="1400" dirty="0"/>
          </a:p>
        </p:txBody>
      </p:sp>
    </p:spTree>
    <p:extLst>
      <p:ext uri="{BB962C8B-B14F-4D97-AF65-F5344CB8AC3E}">
        <p14:creationId xmlns:p14="http://schemas.microsoft.com/office/powerpoint/2010/main" val="24290108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23869" y="182053"/>
            <a:ext cx="8934137" cy="6519898"/>
          </a:xfrm>
          <a:prstGeom prst="rect">
            <a:avLst/>
          </a:prstGeom>
        </p:spPr>
      </p:pic>
      <p:sp>
        <p:nvSpPr>
          <p:cNvPr id="2" name="Rectangle 1"/>
          <p:cNvSpPr/>
          <p:nvPr/>
        </p:nvSpPr>
        <p:spPr>
          <a:xfrm>
            <a:off x="6630648" y="184224"/>
            <a:ext cx="3757536" cy="6801862"/>
          </a:xfrm>
          <a:prstGeom prst="rect">
            <a:avLst/>
          </a:prstGeom>
        </p:spPr>
        <p:txBody>
          <a:bodyPr wrap="square">
            <a:spAutoFit/>
          </a:bodyPr>
          <a:lstStyle/>
          <a:p>
            <a:r>
              <a:rPr lang="en-GB" sz="4000" dirty="0" smtClean="0">
                <a:solidFill>
                  <a:schemeClr val="bg1"/>
                </a:solidFill>
              </a:rPr>
              <a:t> Last week, </a:t>
            </a:r>
          </a:p>
          <a:p>
            <a:r>
              <a:rPr lang="en-GB" sz="4000" dirty="0" smtClean="0">
                <a:solidFill>
                  <a:schemeClr val="bg1"/>
                </a:solidFill>
              </a:rPr>
              <a:t>we read about </a:t>
            </a:r>
          </a:p>
          <a:p>
            <a:r>
              <a:rPr lang="en-GB" sz="4000" dirty="0" smtClean="0">
                <a:solidFill>
                  <a:schemeClr val="bg1"/>
                </a:solidFill>
              </a:rPr>
              <a:t>Jesus saying</a:t>
            </a:r>
          </a:p>
          <a:p>
            <a:r>
              <a:rPr lang="en-GB" sz="4000" dirty="0" smtClean="0">
                <a:solidFill>
                  <a:schemeClr val="bg1"/>
                </a:solidFill>
              </a:rPr>
              <a:t>goodbye to his friends. </a:t>
            </a:r>
          </a:p>
          <a:p>
            <a:r>
              <a:rPr lang="en-GB" sz="4000" dirty="0" smtClean="0">
                <a:solidFill>
                  <a:schemeClr val="bg1"/>
                </a:solidFill>
              </a:rPr>
              <a:t>He made a promise. </a:t>
            </a:r>
          </a:p>
          <a:p>
            <a:r>
              <a:rPr lang="en-GB" sz="4000" dirty="0" smtClean="0">
                <a:solidFill>
                  <a:schemeClr val="bg1"/>
                </a:solidFill>
              </a:rPr>
              <a:t> Can you remember</a:t>
            </a:r>
          </a:p>
          <a:p>
            <a:r>
              <a:rPr lang="en-GB" sz="4000" dirty="0" smtClean="0">
                <a:solidFill>
                  <a:schemeClr val="bg1"/>
                </a:solidFill>
              </a:rPr>
              <a:t>what it was?</a:t>
            </a:r>
          </a:p>
          <a:p>
            <a:endParaRPr lang="en-GB" dirty="0" smtClean="0"/>
          </a:p>
          <a:p>
            <a:endParaRPr lang="en-GB" i="1" dirty="0"/>
          </a:p>
        </p:txBody>
      </p:sp>
    </p:spTree>
    <p:extLst>
      <p:ext uri="{BB962C8B-B14F-4D97-AF65-F5344CB8AC3E}">
        <p14:creationId xmlns:p14="http://schemas.microsoft.com/office/powerpoint/2010/main" val="15944077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23869" y="182053"/>
            <a:ext cx="8934137" cy="6519898"/>
          </a:xfrm>
          <a:prstGeom prst="rect">
            <a:avLst/>
          </a:prstGeom>
        </p:spPr>
      </p:pic>
      <p:sp>
        <p:nvSpPr>
          <p:cNvPr id="2" name="Rectangle 1"/>
          <p:cNvSpPr/>
          <p:nvPr/>
        </p:nvSpPr>
        <p:spPr>
          <a:xfrm>
            <a:off x="5021705" y="-1271993"/>
            <a:ext cx="5921116" cy="4062651"/>
          </a:xfrm>
          <a:prstGeom prst="rect">
            <a:avLst/>
          </a:prstGeom>
        </p:spPr>
        <p:txBody>
          <a:bodyPr wrap="square">
            <a:spAutoFit/>
          </a:bodyPr>
          <a:lstStyle/>
          <a:p>
            <a:endParaRPr lang="en-GB" sz="4000" dirty="0" smtClean="0">
              <a:solidFill>
                <a:schemeClr val="bg1"/>
              </a:solidFill>
            </a:endParaRPr>
          </a:p>
          <a:p>
            <a:endParaRPr lang="en-GB" sz="4000" dirty="0">
              <a:solidFill>
                <a:schemeClr val="bg1"/>
              </a:solidFill>
            </a:endParaRPr>
          </a:p>
          <a:p>
            <a:endParaRPr lang="en-GB" sz="4000" dirty="0" smtClean="0">
              <a:solidFill>
                <a:schemeClr val="bg1"/>
              </a:solidFill>
            </a:endParaRPr>
          </a:p>
          <a:p>
            <a:r>
              <a:rPr lang="en-GB" sz="4000" dirty="0">
                <a:solidFill>
                  <a:schemeClr val="bg1"/>
                </a:solidFill>
              </a:rPr>
              <a:t> </a:t>
            </a:r>
            <a:r>
              <a:rPr lang="en-GB" sz="4000" dirty="0" smtClean="0">
                <a:solidFill>
                  <a:schemeClr val="bg1"/>
                </a:solidFill>
              </a:rPr>
              <a:t>           Jesus said he would</a:t>
            </a:r>
          </a:p>
          <a:p>
            <a:r>
              <a:rPr lang="en-GB" sz="4000" dirty="0">
                <a:solidFill>
                  <a:schemeClr val="bg1"/>
                </a:solidFill>
              </a:rPr>
              <a:t> </a:t>
            </a:r>
            <a:r>
              <a:rPr lang="en-GB" sz="4000" dirty="0" smtClean="0">
                <a:solidFill>
                  <a:schemeClr val="bg1"/>
                </a:solidFill>
              </a:rPr>
              <a:t>           give a helper, </a:t>
            </a:r>
          </a:p>
          <a:p>
            <a:r>
              <a:rPr lang="en-GB" sz="4000" dirty="0">
                <a:solidFill>
                  <a:schemeClr val="bg1"/>
                </a:solidFill>
              </a:rPr>
              <a:t> </a:t>
            </a:r>
            <a:r>
              <a:rPr lang="en-GB" sz="4000" dirty="0" smtClean="0">
                <a:solidFill>
                  <a:schemeClr val="bg1"/>
                </a:solidFill>
              </a:rPr>
              <a:t>           the </a:t>
            </a:r>
            <a:r>
              <a:rPr lang="en-GB" sz="4000" dirty="0">
                <a:solidFill>
                  <a:schemeClr val="bg1"/>
                </a:solidFill>
              </a:rPr>
              <a:t>H</a:t>
            </a:r>
            <a:r>
              <a:rPr lang="en-GB" sz="4000" dirty="0" smtClean="0">
                <a:solidFill>
                  <a:schemeClr val="bg1"/>
                </a:solidFill>
              </a:rPr>
              <a:t>oly Spirit. </a:t>
            </a:r>
            <a:endParaRPr lang="en-GB" dirty="0" smtClean="0"/>
          </a:p>
          <a:p>
            <a:endParaRPr lang="en-GB" i="1" dirty="0"/>
          </a:p>
        </p:txBody>
      </p:sp>
    </p:spTree>
    <p:extLst>
      <p:ext uri="{BB962C8B-B14F-4D97-AF65-F5344CB8AC3E}">
        <p14:creationId xmlns:p14="http://schemas.microsoft.com/office/powerpoint/2010/main" val="28923318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09326" y="287096"/>
            <a:ext cx="5968012" cy="2462213"/>
          </a:xfrm>
          <a:prstGeom prst="rect">
            <a:avLst/>
          </a:prstGeom>
        </p:spPr>
        <p:txBody>
          <a:bodyPr wrap="square">
            <a:spAutoFit/>
          </a:bodyPr>
          <a:lstStyle/>
          <a:p>
            <a:r>
              <a:rPr lang="en-GB" sz="3200" dirty="0" smtClean="0"/>
              <a:t>The Bible tells us about Pentecost, when the Holy Spirit comes.</a:t>
            </a:r>
            <a:endParaRPr lang="en-GB" sz="3200" b="1" dirty="0" smtClean="0"/>
          </a:p>
          <a:p>
            <a:r>
              <a:rPr lang="en-GB" dirty="0"/>
              <a:t>Pentecost story  For younger children </a:t>
            </a:r>
            <a:r>
              <a:rPr lang="en-GB" u="sng" dirty="0">
                <a:hlinkClick r:id="rId2"/>
              </a:rPr>
              <a:t>https://www.youtube.com/watch?v=IqG_lvZhU-A</a:t>
            </a:r>
            <a:endParaRPr lang="en-GB" i="1" dirty="0"/>
          </a:p>
          <a:p>
            <a:r>
              <a:rPr lang="en-GB" dirty="0" smtClean="0"/>
              <a:t>Pentecost story for older children </a:t>
            </a:r>
            <a:r>
              <a:rPr lang="en-GB" u="sng" dirty="0">
                <a:hlinkClick r:id="rId3"/>
              </a:rPr>
              <a:t>https://www.youtube.com/watch?v=oNNZO9i1Gjc</a:t>
            </a:r>
            <a:endParaRPr lang="en-GB" i="1" dirty="0" smtClean="0"/>
          </a:p>
          <a:p>
            <a:endParaRPr lang="en-GB" i="1" dirty="0"/>
          </a:p>
        </p:txBody>
      </p:sp>
      <p:sp>
        <p:nvSpPr>
          <p:cNvPr id="5" name="Rectangle 4"/>
          <p:cNvSpPr/>
          <p:nvPr/>
        </p:nvSpPr>
        <p:spPr>
          <a:xfrm>
            <a:off x="3048000" y="3105835"/>
            <a:ext cx="6096000" cy="646331"/>
          </a:xfrm>
          <a:prstGeom prst="rect">
            <a:avLst/>
          </a:prstGeom>
        </p:spPr>
        <p:txBody>
          <a:bodyPr>
            <a:spAutoFit/>
          </a:bodyPr>
          <a:lstStyle/>
          <a:p>
            <a:r>
              <a:rPr lang="en-GB" dirty="0">
                <a:solidFill>
                  <a:schemeClr val="bg1"/>
                </a:solidFill>
              </a:rPr>
              <a:t>It’s all about the gifts of the</a:t>
            </a:r>
          </a:p>
          <a:p>
            <a:r>
              <a:rPr lang="en-GB" dirty="0">
                <a:solidFill>
                  <a:schemeClr val="bg1"/>
                </a:solidFill>
              </a:rPr>
              <a:t>                           Holy Spirit.</a:t>
            </a:r>
          </a:p>
        </p:txBody>
      </p:sp>
      <p:pic>
        <p:nvPicPr>
          <p:cNvPr id="6" name="Picture 5"/>
          <p:cNvPicPr>
            <a:picLocks noChangeAspect="1"/>
          </p:cNvPicPr>
          <p:nvPr/>
        </p:nvPicPr>
        <p:blipFill>
          <a:blip r:embed="rId4"/>
          <a:stretch>
            <a:fillRect/>
          </a:stretch>
        </p:blipFill>
        <p:spPr>
          <a:xfrm>
            <a:off x="255300" y="423011"/>
            <a:ext cx="5051218" cy="5941341"/>
          </a:xfrm>
          <a:prstGeom prst="rect">
            <a:avLst/>
          </a:prstGeom>
        </p:spPr>
      </p:pic>
      <p:sp>
        <p:nvSpPr>
          <p:cNvPr id="7" name="AutoShape 4" descr="Pin on Holy Week, Easter and Penteco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5"/>
          <a:stretch>
            <a:fillRect/>
          </a:stretch>
        </p:blipFill>
        <p:spPr>
          <a:xfrm>
            <a:off x="5902663" y="2582127"/>
            <a:ext cx="5581338" cy="3782225"/>
          </a:xfrm>
          <a:prstGeom prst="rect">
            <a:avLst/>
          </a:prstGeom>
        </p:spPr>
      </p:pic>
    </p:spTree>
    <p:extLst>
      <p:ext uri="{BB962C8B-B14F-4D97-AF65-F5344CB8AC3E}">
        <p14:creationId xmlns:p14="http://schemas.microsoft.com/office/powerpoint/2010/main" val="37299629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61844FC-84AE-4FB2-A259-0295D5570180}"/>
              </a:ext>
            </a:extLst>
          </p:cNvPr>
          <p:cNvGrpSpPr/>
          <p:nvPr/>
        </p:nvGrpSpPr>
        <p:grpSpPr>
          <a:xfrm rot="1096962">
            <a:off x="8482043" y="3667433"/>
            <a:ext cx="3292929" cy="3102907"/>
            <a:chOff x="1850569" y="1594025"/>
            <a:chExt cx="3292929" cy="3102907"/>
          </a:xfrm>
        </p:grpSpPr>
        <p:pic>
          <p:nvPicPr>
            <p:cNvPr id="10" name="Picture 9">
              <a:extLst>
                <a:ext uri="{FF2B5EF4-FFF2-40B4-BE49-F238E27FC236}">
                  <a16:creationId xmlns:a16="http://schemas.microsoft.com/office/drawing/2014/main" id="{278F5BEB-8BEB-440A-9474-E39FEE0A86A8}"/>
                </a:ext>
              </a:extLst>
            </p:cNvPr>
            <p:cNvPicPr>
              <a:picLocks noChangeAspect="1"/>
            </p:cNvPicPr>
            <p:nvPr/>
          </p:nvPicPr>
          <p:blipFill rotWithShape="1">
            <a:blip r:embed="rId2">
              <a:extLst>
                <a:ext uri="{28A0092B-C50C-407E-A947-70E740481C1C}">
                  <a14:useLocalDpi xmlns:a14="http://schemas.microsoft.com/office/drawing/2010/main" val="0"/>
                </a:ext>
              </a:extLst>
            </a:blip>
            <a:srcRect l="50000" t="44233" r="5489" b="23543"/>
            <a:stretch/>
          </p:blipFill>
          <p:spPr>
            <a:xfrm>
              <a:off x="1850569" y="1594025"/>
              <a:ext cx="3292929" cy="3102907"/>
            </a:xfrm>
            <a:prstGeom prst="rect">
              <a:avLst/>
            </a:prstGeom>
          </p:spPr>
        </p:pic>
        <p:sp>
          <p:nvSpPr>
            <p:cNvPr id="11" name="Rectangle 10">
              <a:extLst>
                <a:ext uri="{FF2B5EF4-FFF2-40B4-BE49-F238E27FC236}">
                  <a16:creationId xmlns:a16="http://schemas.microsoft.com/office/drawing/2014/main" id="{82F14F61-22A6-439C-9274-4A05A1E447F2}"/>
                </a:ext>
              </a:extLst>
            </p:cNvPr>
            <p:cNvSpPr/>
            <p:nvPr/>
          </p:nvSpPr>
          <p:spPr>
            <a:xfrm>
              <a:off x="1850569" y="1812471"/>
              <a:ext cx="696688" cy="57150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sp>
        <p:nvSpPr>
          <p:cNvPr id="2" name="TextBox 1"/>
          <p:cNvSpPr txBox="1"/>
          <p:nvPr/>
        </p:nvSpPr>
        <p:spPr>
          <a:xfrm>
            <a:off x="7673722" y="1338448"/>
            <a:ext cx="6539351" cy="3908762"/>
          </a:xfrm>
          <a:prstGeom prst="rect">
            <a:avLst/>
          </a:prstGeom>
          <a:noFill/>
        </p:spPr>
        <p:txBody>
          <a:bodyPr wrap="square" rtlCol="0">
            <a:spAutoFit/>
          </a:bodyPr>
          <a:lstStyle/>
          <a:p>
            <a:r>
              <a:rPr lang="en-GB" sz="3200" dirty="0" smtClean="0">
                <a:solidFill>
                  <a:schemeClr val="bg1"/>
                </a:solidFill>
              </a:rPr>
              <a:t>.</a:t>
            </a:r>
            <a:r>
              <a:rPr lang="en-GB" sz="3200" dirty="0"/>
              <a:t>T</a:t>
            </a:r>
            <a:r>
              <a:rPr lang="en-GB" sz="3200" dirty="0" smtClean="0"/>
              <a:t>hat’s </a:t>
            </a:r>
          </a:p>
          <a:p>
            <a:r>
              <a:rPr lang="en-GB" sz="3200" dirty="0" smtClean="0"/>
              <a:t>great </a:t>
            </a:r>
          </a:p>
          <a:p>
            <a:r>
              <a:rPr lang="en-GB" sz="3200" dirty="0" smtClean="0"/>
              <a:t> but</a:t>
            </a:r>
          </a:p>
          <a:p>
            <a:r>
              <a:rPr lang="en-GB" sz="3200" dirty="0" smtClean="0"/>
              <a:t> what </a:t>
            </a:r>
          </a:p>
          <a:p>
            <a:r>
              <a:rPr lang="en-GB" sz="3200" dirty="0" smtClean="0"/>
              <a:t>does it </a:t>
            </a:r>
          </a:p>
          <a:p>
            <a:r>
              <a:rPr lang="en-GB" sz="3200" dirty="0" smtClean="0"/>
              <a:t>mean?</a:t>
            </a:r>
          </a:p>
          <a:p>
            <a:endParaRPr lang="en-GB" sz="2800" dirty="0"/>
          </a:p>
          <a:p>
            <a:endParaRPr lang="en-GB" sz="2800" dirty="0"/>
          </a:p>
        </p:txBody>
      </p:sp>
      <p:pic>
        <p:nvPicPr>
          <p:cNvPr id="8194" name="Picture 2" descr="Holy Spirit Com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176" y="598285"/>
            <a:ext cx="6026864" cy="4307118"/>
          </a:xfrm>
          <a:prstGeom prst="rect">
            <a:avLst/>
          </a:prstGeom>
          <a:noFill/>
          <a:extLst>
            <a:ext uri="{909E8E84-426E-40DD-AFC4-6F175D3DCCD1}">
              <a14:hiddenFill xmlns:a14="http://schemas.microsoft.com/office/drawing/2010/main">
                <a:solidFill>
                  <a:srgbClr val="FFFFFF"/>
                </a:solidFill>
              </a14:hiddenFill>
            </a:ext>
          </a:extLst>
        </p:spPr>
      </p:pic>
      <p:sp>
        <p:nvSpPr>
          <p:cNvPr id="6" name="Oval Callout 5"/>
          <p:cNvSpPr/>
          <p:nvPr/>
        </p:nvSpPr>
        <p:spPr>
          <a:xfrm rot="18000939">
            <a:off x="6142265" y="1734468"/>
            <a:ext cx="3872383" cy="2447901"/>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513335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44636" y="494676"/>
            <a:ext cx="4782497" cy="3477875"/>
          </a:xfrm>
          <a:prstGeom prst="rect">
            <a:avLst/>
          </a:prstGeom>
          <a:noFill/>
        </p:spPr>
        <p:txBody>
          <a:bodyPr wrap="square" rtlCol="0">
            <a:spAutoFit/>
          </a:bodyPr>
          <a:lstStyle/>
          <a:p>
            <a:r>
              <a:rPr lang="en-GB" sz="4400" dirty="0" smtClean="0"/>
              <a:t>It means </a:t>
            </a:r>
          </a:p>
          <a:p>
            <a:r>
              <a:rPr lang="en-GB" sz="4400" dirty="0" smtClean="0"/>
              <a:t>people all over </a:t>
            </a:r>
          </a:p>
          <a:p>
            <a:r>
              <a:rPr lang="en-GB" sz="4400" dirty="0" smtClean="0"/>
              <a:t>the world can </a:t>
            </a:r>
          </a:p>
          <a:p>
            <a:r>
              <a:rPr lang="en-GB" sz="4400" dirty="0" smtClean="0"/>
              <a:t>have the Fruits of the Spirit…</a:t>
            </a:r>
            <a:endParaRPr lang="en-GB" sz="4400" dirty="0"/>
          </a:p>
        </p:txBody>
      </p:sp>
      <p:grpSp>
        <p:nvGrpSpPr>
          <p:cNvPr id="2" name="Group 1">
            <a:extLst>
              <a:ext uri="{FF2B5EF4-FFF2-40B4-BE49-F238E27FC236}">
                <a16:creationId xmlns:a16="http://schemas.microsoft.com/office/drawing/2014/main" id="{461844FC-84AE-4FB2-A259-0295D5570180}"/>
              </a:ext>
            </a:extLst>
          </p:cNvPr>
          <p:cNvGrpSpPr/>
          <p:nvPr/>
        </p:nvGrpSpPr>
        <p:grpSpPr>
          <a:xfrm rot="1826103">
            <a:off x="8705131" y="3316904"/>
            <a:ext cx="3292929" cy="3102907"/>
            <a:chOff x="1850569" y="1594025"/>
            <a:chExt cx="3292929" cy="3102907"/>
          </a:xfrm>
        </p:grpSpPr>
        <p:pic>
          <p:nvPicPr>
            <p:cNvPr id="3" name="Picture 2">
              <a:extLst>
                <a:ext uri="{FF2B5EF4-FFF2-40B4-BE49-F238E27FC236}">
                  <a16:creationId xmlns:a16="http://schemas.microsoft.com/office/drawing/2014/main" id="{278F5BEB-8BEB-440A-9474-E39FEE0A86A8}"/>
                </a:ext>
              </a:extLst>
            </p:cNvPr>
            <p:cNvPicPr>
              <a:picLocks noChangeAspect="1"/>
            </p:cNvPicPr>
            <p:nvPr/>
          </p:nvPicPr>
          <p:blipFill rotWithShape="1">
            <a:blip r:embed="rId2">
              <a:extLst>
                <a:ext uri="{28A0092B-C50C-407E-A947-70E740481C1C}">
                  <a14:useLocalDpi xmlns:a14="http://schemas.microsoft.com/office/drawing/2010/main" val="0"/>
                </a:ext>
              </a:extLst>
            </a:blip>
            <a:srcRect l="50000" t="44233" r="5489" b="23543"/>
            <a:stretch/>
          </p:blipFill>
          <p:spPr>
            <a:xfrm>
              <a:off x="1850569" y="1594025"/>
              <a:ext cx="3292929" cy="3102907"/>
            </a:xfrm>
            <a:prstGeom prst="rect">
              <a:avLst/>
            </a:prstGeom>
          </p:spPr>
        </p:pic>
        <p:sp>
          <p:nvSpPr>
            <p:cNvPr id="4" name="Rectangle 3">
              <a:extLst>
                <a:ext uri="{FF2B5EF4-FFF2-40B4-BE49-F238E27FC236}">
                  <a16:creationId xmlns:a16="http://schemas.microsoft.com/office/drawing/2014/main" id="{82F14F61-22A6-439C-9274-4A05A1E447F2}"/>
                </a:ext>
              </a:extLst>
            </p:cNvPr>
            <p:cNvSpPr/>
            <p:nvPr/>
          </p:nvSpPr>
          <p:spPr>
            <a:xfrm>
              <a:off x="1850569" y="1812471"/>
              <a:ext cx="696688" cy="57150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pic>
        <p:nvPicPr>
          <p:cNvPr id="9218" name="Picture 2" descr="Columbidae Funeral Symbols As Drawing Doves Clipart - Holy Spirit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9601" y="1528997"/>
            <a:ext cx="3305514" cy="4927522"/>
          </a:xfrm>
          <a:prstGeom prst="rect">
            <a:avLst/>
          </a:prstGeom>
          <a:noFill/>
          <a:extLst>
            <a:ext uri="{909E8E84-426E-40DD-AFC4-6F175D3DCCD1}">
              <a14:hiddenFill xmlns:a14="http://schemas.microsoft.com/office/drawing/2010/main">
                <a:solidFill>
                  <a:srgbClr val="FFFFFF"/>
                </a:solidFill>
              </a14:hiddenFill>
            </a:ext>
          </a:extLst>
        </p:spPr>
      </p:pic>
      <p:sp>
        <p:nvSpPr>
          <p:cNvPr id="6" name="Oval Callout 5"/>
          <p:cNvSpPr/>
          <p:nvPr/>
        </p:nvSpPr>
        <p:spPr>
          <a:xfrm rot="2282352">
            <a:off x="3461407" y="622613"/>
            <a:ext cx="5173020" cy="3875143"/>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Callout 7"/>
          <p:cNvSpPr/>
          <p:nvPr/>
        </p:nvSpPr>
        <p:spPr>
          <a:xfrm rot="20862220">
            <a:off x="8584493" y="1041098"/>
            <a:ext cx="2918363" cy="2385028"/>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9395356" y="1209551"/>
            <a:ext cx="1665660" cy="1754326"/>
          </a:xfrm>
          <a:prstGeom prst="rect">
            <a:avLst/>
          </a:prstGeom>
          <a:noFill/>
        </p:spPr>
        <p:txBody>
          <a:bodyPr wrap="square" rtlCol="0">
            <a:spAutoFit/>
          </a:bodyPr>
          <a:lstStyle/>
          <a:p>
            <a:r>
              <a:rPr lang="en-GB" sz="3600" dirty="0" smtClean="0"/>
              <a:t>What are they?</a:t>
            </a:r>
            <a:endParaRPr lang="en-GB" sz="3600" dirty="0"/>
          </a:p>
        </p:txBody>
      </p:sp>
    </p:spTree>
    <p:extLst>
      <p:ext uri="{BB962C8B-B14F-4D97-AF65-F5344CB8AC3E}">
        <p14:creationId xmlns:p14="http://schemas.microsoft.com/office/powerpoint/2010/main" val="8313251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B688600-106E-4A9D-A53E-ED15470C64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791" y="1108268"/>
            <a:ext cx="8185396" cy="5457631"/>
          </a:xfrm>
          <a:prstGeom prst="rect">
            <a:avLst/>
          </a:prstGeom>
        </p:spPr>
      </p:pic>
      <p:pic>
        <p:nvPicPr>
          <p:cNvPr id="25" name="Picture 2">
            <a:extLst>
              <a:ext uri="{FF2B5EF4-FFF2-40B4-BE49-F238E27FC236}">
                <a16:creationId xmlns:a16="http://schemas.microsoft.com/office/drawing/2014/main" id="{5FFBAFA3-70EA-4D6D-863B-D6848280B2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4772" t="11771" r="36736" b="18141"/>
          <a:stretch>
            <a:fillRect/>
          </a:stretch>
        </p:blipFill>
        <p:spPr bwMode="auto">
          <a:xfrm>
            <a:off x="8739188" y="3086100"/>
            <a:ext cx="2846388"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05551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85BF34F-5115-4029-8D0D-10A5BCDC0F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65715" y="1351643"/>
            <a:ext cx="7388679" cy="4926418"/>
          </a:xfrm>
          <a:prstGeom prst="rect">
            <a:avLst/>
          </a:prstGeom>
        </p:spPr>
      </p:pic>
      <p:pic>
        <p:nvPicPr>
          <p:cNvPr id="24" name="Picture 3">
            <a:extLst>
              <a:ext uri="{FF2B5EF4-FFF2-40B4-BE49-F238E27FC236}">
                <a16:creationId xmlns:a16="http://schemas.microsoft.com/office/drawing/2014/main" id="{53B2D18D-FBD6-42E3-B69D-8B328E564E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9684" t="15141" r="38701" b="8803"/>
          <a:stretch>
            <a:fillRect/>
          </a:stretch>
        </p:blipFill>
        <p:spPr bwMode="auto">
          <a:xfrm>
            <a:off x="269987" y="1072243"/>
            <a:ext cx="2535237" cy="138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32780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5">
            <a:extLst>
              <a:ext uri="{FF2B5EF4-FFF2-40B4-BE49-F238E27FC236}">
                <a16:creationId xmlns:a16="http://schemas.microsoft.com/office/drawing/2014/main" id="{EB50EFB9-ADF6-4B11-A3DD-5E25FEAE1F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3298" t="18230" r="30841" b="21239"/>
          <a:stretch>
            <a:fillRect/>
          </a:stretch>
        </p:blipFill>
        <p:spPr bwMode="auto">
          <a:xfrm>
            <a:off x="7698818" y="1843613"/>
            <a:ext cx="3724275"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4663B9A7-A863-4D76-9391-AB2AAE6FCE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907" y="1495837"/>
            <a:ext cx="6492215" cy="4328698"/>
          </a:xfrm>
          <a:prstGeom prst="rect">
            <a:avLst/>
          </a:prstGeom>
        </p:spPr>
      </p:pic>
    </p:spTree>
    <p:extLst>
      <p:ext uri="{BB962C8B-B14F-4D97-AF65-F5344CB8AC3E}">
        <p14:creationId xmlns:p14="http://schemas.microsoft.com/office/powerpoint/2010/main" val="10895985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2DB90D6-67A0-449B-BABC-1783CF1E7A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4794" y="1384300"/>
            <a:ext cx="6946757" cy="4631765"/>
          </a:xfrm>
          <a:prstGeom prst="rect">
            <a:avLst/>
          </a:prstGeom>
        </p:spPr>
      </p:pic>
      <p:pic>
        <p:nvPicPr>
          <p:cNvPr id="22" name="Picture 9">
            <a:extLst>
              <a:ext uri="{FF2B5EF4-FFF2-40B4-BE49-F238E27FC236}">
                <a16:creationId xmlns:a16="http://schemas.microsoft.com/office/drawing/2014/main" id="{D432245D-92A8-41D4-96B4-975337B668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6419" t="15141" r="25928" b="11972"/>
          <a:stretch>
            <a:fillRect/>
          </a:stretch>
        </p:blipFill>
        <p:spPr bwMode="auto">
          <a:xfrm>
            <a:off x="168049" y="2302434"/>
            <a:ext cx="4560888"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37683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4">
            <a:extLst>
              <a:ext uri="{FF2B5EF4-FFF2-40B4-BE49-F238E27FC236}">
                <a16:creationId xmlns:a16="http://schemas.microsoft.com/office/drawing/2014/main" id="{6DBDF93A-6BA6-471A-80DD-0B8CB6AD53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426" t="15141" r="24426" b="8803"/>
          <a:stretch>
            <a:fillRect/>
          </a:stretch>
        </p:blipFill>
        <p:spPr bwMode="auto">
          <a:xfrm>
            <a:off x="7662636" y="5022543"/>
            <a:ext cx="4286250" cy="989012"/>
          </a:xfrm>
          <a:prstGeom prst="rect">
            <a:avLst/>
          </a:prstGeom>
          <a:noFill/>
          <a:ln>
            <a:noFill/>
          </a:ln>
        </p:spPr>
      </p:pic>
      <p:pic>
        <p:nvPicPr>
          <p:cNvPr id="3" name="Picture 2">
            <a:extLst>
              <a:ext uri="{FF2B5EF4-FFF2-40B4-BE49-F238E27FC236}">
                <a16:creationId xmlns:a16="http://schemas.microsoft.com/office/drawing/2014/main" id="{02F4A2AB-EE36-475F-BA1B-D3AE114709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639" y="1218682"/>
            <a:ext cx="6339681" cy="4754760"/>
          </a:xfrm>
          <a:prstGeom prst="rect">
            <a:avLst/>
          </a:prstGeom>
        </p:spPr>
      </p:pic>
    </p:spTree>
    <p:extLst>
      <p:ext uri="{BB962C8B-B14F-4D97-AF65-F5344CB8AC3E}">
        <p14:creationId xmlns:p14="http://schemas.microsoft.com/office/powerpoint/2010/main" val="25521813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4BB374-201A-418F-BEBB-2BEB4F2CA1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60801" y="1188524"/>
            <a:ext cx="7749722" cy="5167144"/>
          </a:xfrm>
          <a:prstGeom prst="rect">
            <a:avLst/>
          </a:prstGeom>
        </p:spPr>
      </p:pic>
      <p:sp>
        <p:nvSpPr>
          <p:cNvPr id="4" name="TextBox 3"/>
          <p:cNvSpPr txBox="1"/>
          <p:nvPr/>
        </p:nvSpPr>
        <p:spPr>
          <a:xfrm>
            <a:off x="581890" y="2460567"/>
            <a:ext cx="2859019" cy="830997"/>
          </a:xfrm>
          <a:prstGeom prst="rect">
            <a:avLst/>
          </a:prstGeom>
          <a:noFill/>
        </p:spPr>
        <p:txBody>
          <a:bodyPr wrap="square" rtlCol="0">
            <a:spAutoFit/>
          </a:bodyPr>
          <a:lstStyle/>
          <a:p>
            <a:r>
              <a:rPr lang="en-GB" sz="4800" dirty="0" smtClean="0">
                <a:solidFill>
                  <a:srgbClr val="CC00CC"/>
                </a:solidFill>
              </a:rPr>
              <a:t>Goodness</a:t>
            </a:r>
            <a:endParaRPr lang="en-GB" sz="4800" dirty="0">
              <a:solidFill>
                <a:srgbClr val="CC00CC"/>
              </a:solidFill>
            </a:endParaRPr>
          </a:p>
        </p:txBody>
      </p:sp>
    </p:spTree>
    <p:extLst>
      <p:ext uri="{BB962C8B-B14F-4D97-AF65-F5344CB8AC3E}">
        <p14:creationId xmlns:p14="http://schemas.microsoft.com/office/powerpoint/2010/main" val="11012551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8DBCBC9-BCC2-495C-A607-EA87B08A6E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210" y="1498677"/>
            <a:ext cx="6515540" cy="4343322"/>
          </a:xfrm>
          <a:prstGeom prst="rect">
            <a:avLst/>
          </a:prstGeom>
        </p:spPr>
      </p:pic>
      <p:sp>
        <p:nvSpPr>
          <p:cNvPr id="9" name="Rectangle 8">
            <a:extLst>
              <a:ext uri="{FF2B5EF4-FFF2-40B4-BE49-F238E27FC236}">
                <a16:creationId xmlns:a16="http://schemas.microsoft.com/office/drawing/2014/main" id="{D3014C9B-BB44-4869-95BD-E650EC58BB01}"/>
              </a:ext>
            </a:extLst>
          </p:cNvPr>
          <p:cNvSpPr/>
          <p:nvPr/>
        </p:nvSpPr>
        <p:spPr>
          <a:xfrm>
            <a:off x="7435321" y="3162506"/>
            <a:ext cx="4461479" cy="1015663"/>
          </a:xfrm>
          <a:prstGeom prst="rect">
            <a:avLst/>
          </a:prstGeom>
        </p:spPr>
        <p:txBody>
          <a:bodyPr wrap="none">
            <a:spAutoFit/>
          </a:bodyPr>
          <a:lstStyle/>
          <a:p>
            <a:pPr algn="ctr"/>
            <a:r>
              <a:rPr lang="en-US" sz="6000" b="1" dirty="0">
                <a:ln w="10160">
                  <a:solidFill>
                    <a:schemeClr val="bg2">
                      <a:lumMod val="50000"/>
                    </a:schemeClr>
                  </a:solidFill>
                  <a:prstDash val="solid"/>
                </a:ln>
                <a:solidFill>
                  <a:srgbClr val="FD341D"/>
                </a:solidFill>
                <a:latin typeface="Aharoni" panose="02010803020104030203" pitchFamily="2" charset="-79"/>
                <a:cs typeface="Aharoni" panose="02010803020104030203" pitchFamily="2" charset="-79"/>
              </a:rPr>
              <a:t>Faithfu</a:t>
            </a:r>
            <a:r>
              <a:rPr lang="en-US" sz="6000" b="1" dirty="0">
                <a:ln w="10160">
                  <a:solidFill>
                    <a:schemeClr val="bg2">
                      <a:lumMod val="50000"/>
                    </a:schemeClr>
                  </a:solidFill>
                  <a:prstDash val="solid"/>
                </a:ln>
                <a:solidFill>
                  <a:srgbClr val="FD341D"/>
                </a:solidFill>
                <a:latin typeface="Gisha" panose="020B0502040204020203" pitchFamily="34" charset="-79"/>
                <a:cs typeface="Gisha" panose="020B0502040204020203" pitchFamily="34" charset="-79"/>
              </a:rPr>
              <a:t>l</a:t>
            </a:r>
            <a:r>
              <a:rPr lang="en-US" sz="6000" b="1" dirty="0">
                <a:ln w="10160">
                  <a:solidFill>
                    <a:schemeClr val="bg2">
                      <a:lumMod val="50000"/>
                    </a:schemeClr>
                  </a:solidFill>
                  <a:prstDash val="solid"/>
                </a:ln>
                <a:solidFill>
                  <a:srgbClr val="FD341D"/>
                </a:solidFill>
                <a:latin typeface="Aharoni" panose="02010803020104030203" pitchFamily="2" charset="-79"/>
                <a:cs typeface="Aharoni" panose="02010803020104030203" pitchFamily="2" charset="-79"/>
              </a:rPr>
              <a:t>ness</a:t>
            </a:r>
          </a:p>
        </p:txBody>
      </p:sp>
    </p:spTree>
    <p:extLst>
      <p:ext uri="{BB962C8B-B14F-4D97-AF65-F5344CB8AC3E}">
        <p14:creationId xmlns:p14="http://schemas.microsoft.com/office/powerpoint/2010/main" val="1592505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8">
            <a:extLst>
              <a:ext uri="{FF2B5EF4-FFF2-40B4-BE49-F238E27FC236}">
                <a16:creationId xmlns:a16="http://schemas.microsoft.com/office/drawing/2014/main" id="{8C90F1D9-980B-4522-945A-5204EA4301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9051" t="11858" r="18559" b="18053"/>
          <a:stretch>
            <a:fillRect/>
          </a:stretch>
        </p:blipFill>
        <p:spPr bwMode="auto">
          <a:xfrm>
            <a:off x="296863" y="2925028"/>
            <a:ext cx="4150251" cy="71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8E0FB55A-DC74-43DB-8CF2-CBB17B446A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34140" y="1473846"/>
            <a:ext cx="6508082" cy="4339278"/>
          </a:xfrm>
          <a:prstGeom prst="rect">
            <a:avLst/>
          </a:prstGeom>
        </p:spPr>
      </p:pic>
    </p:spTree>
    <p:extLst>
      <p:ext uri="{BB962C8B-B14F-4D97-AF65-F5344CB8AC3E}">
        <p14:creationId xmlns:p14="http://schemas.microsoft.com/office/powerpoint/2010/main" val="2054004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1">
            <a:extLst>
              <a:ext uri="{FF2B5EF4-FFF2-40B4-BE49-F238E27FC236}">
                <a16:creationId xmlns:a16="http://schemas.microsoft.com/office/drawing/2014/main" id="{CC7C058E-B8EB-4073-9026-CDD980729A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5748062"/>
            <a:ext cx="6604000" cy="118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63D09196-48CF-4F90-A8B4-DCF7B42F54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629" y="1210581"/>
            <a:ext cx="7048500" cy="4699000"/>
          </a:xfrm>
          <a:prstGeom prst="rect">
            <a:avLst/>
          </a:prstGeom>
        </p:spPr>
      </p:pic>
    </p:spTree>
    <p:extLst>
      <p:ext uri="{BB962C8B-B14F-4D97-AF65-F5344CB8AC3E}">
        <p14:creationId xmlns:p14="http://schemas.microsoft.com/office/powerpoint/2010/main" val="2626020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a:extLst>
              <a:ext uri="{FF2B5EF4-FFF2-40B4-BE49-F238E27FC236}">
                <a16:creationId xmlns:a16="http://schemas.microsoft.com/office/drawing/2014/main" id="{6060F130-6F15-4D5D-960A-64F7DA78A5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793" y="735968"/>
            <a:ext cx="7451161" cy="5069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a:extLst>
              <a:ext uri="{FF2B5EF4-FFF2-40B4-BE49-F238E27FC236}">
                <a16:creationId xmlns:a16="http://schemas.microsoft.com/office/drawing/2014/main" id="{0F0B060E-D2D3-4935-9B27-1456742F81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1258" y="6439464"/>
            <a:ext cx="1401762" cy="25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7881258" y="344082"/>
            <a:ext cx="3687580" cy="6771084"/>
          </a:xfrm>
          <a:prstGeom prst="rect">
            <a:avLst/>
          </a:prstGeom>
          <a:noFill/>
        </p:spPr>
        <p:txBody>
          <a:bodyPr wrap="square" rtlCol="0">
            <a:spAutoFit/>
          </a:bodyPr>
          <a:lstStyle/>
          <a:p>
            <a:pPr algn="ctr">
              <a:spcAft>
                <a:spcPts val="0"/>
              </a:spcAft>
            </a:pPr>
            <a:r>
              <a:rPr lang="en-GB" sz="3200" dirty="0" smtClean="0">
                <a:latin typeface="Arial" panose="020B0604020202020204" pitchFamily="34" charset="0"/>
                <a:ea typeface="Times New Roman" panose="02020603050405020304" pitchFamily="18" charset="0"/>
              </a:rPr>
              <a:t>If you have time…</a:t>
            </a:r>
          </a:p>
          <a:p>
            <a:pPr algn="ctr">
              <a:spcAft>
                <a:spcPts val="0"/>
              </a:spcAft>
            </a:pPr>
            <a:r>
              <a:rPr lang="en-GB" sz="3200" dirty="0" smtClean="0">
                <a:latin typeface="Arial" panose="020B0604020202020204" pitchFamily="34" charset="0"/>
                <a:ea typeface="Times New Roman" panose="02020603050405020304" pitchFamily="18" charset="0"/>
              </a:rPr>
              <a:t>Here is a song </a:t>
            </a:r>
          </a:p>
          <a:p>
            <a:pPr algn="ctr">
              <a:spcAft>
                <a:spcPts val="0"/>
              </a:spcAft>
            </a:pPr>
            <a:r>
              <a:rPr lang="en-GB" sz="3200" dirty="0">
                <a:latin typeface="Arial" panose="020B0604020202020204" pitchFamily="34" charset="0"/>
              </a:rPr>
              <a:t>F</a:t>
            </a:r>
            <a:r>
              <a:rPr lang="en-GB" sz="3200" dirty="0" smtClean="0"/>
              <a:t>or </a:t>
            </a:r>
            <a:r>
              <a:rPr lang="en-GB" sz="3200" b="1" dirty="0" smtClean="0"/>
              <a:t>younger </a:t>
            </a:r>
            <a:r>
              <a:rPr lang="en-GB" sz="3200" dirty="0" smtClean="0"/>
              <a:t>children- Fruit </a:t>
            </a:r>
            <a:r>
              <a:rPr lang="en-GB" sz="3200" dirty="0"/>
              <a:t>of the spirit song </a:t>
            </a:r>
            <a:r>
              <a:rPr lang="en-GB" sz="3200" dirty="0">
                <a:hlinkClick r:id="rId5"/>
              </a:rPr>
              <a:t>https://www.youtube.com/watch?v=JdkUb2YVWj8</a:t>
            </a:r>
            <a:endParaRPr lang="en-GB" sz="3200" dirty="0"/>
          </a:p>
          <a:p>
            <a:r>
              <a:rPr lang="en-GB" sz="3200" dirty="0" smtClean="0"/>
              <a:t>For </a:t>
            </a:r>
            <a:r>
              <a:rPr lang="en-GB" sz="3200" b="1" dirty="0" smtClean="0"/>
              <a:t>older</a:t>
            </a:r>
            <a:r>
              <a:rPr lang="en-GB" sz="3200" dirty="0" smtClean="0"/>
              <a:t>- Who You say I am song     </a:t>
            </a:r>
            <a:r>
              <a:rPr lang="en-GB" sz="3200" dirty="0" smtClean="0">
                <a:hlinkClick r:id="rId6"/>
              </a:rPr>
              <a:t>https://www.youtube.com/watch?v=IcC1Bp13n_4</a:t>
            </a:r>
            <a:endParaRPr lang="en-GB" sz="3200" dirty="0" smtClean="0"/>
          </a:p>
          <a:p>
            <a:endParaRPr lang="en-GB" dirty="0"/>
          </a:p>
        </p:txBody>
      </p:sp>
    </p:spTree>
    <p:extLst>
      <p:ext uri="{BB962C8B-B14F-4D97-AF65-F5344CB8AC3E}">
        <p14:creationId xmlns:p14="http://schemas.microsoft.com/office/powerpoint/2010/main" val="21239052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341073" y="927016"/>
            <a:ext cx="4782497" cy="1446550"/>
          </a:xfrm>
          <a:prstGeom prst="rect">
            <a:avLst/>
          </a:prstGeom>
          <a:noFill/>
        </p:spPr>
        <p:txBody>
          <a:bodyPr wrap="square" rtlCol="0">
            <a:spAutoFit/>
          </a:bodyPr>
          <a:lstStyle/>
          <a:p>
            <a:r>
              <a:rPr lang="en-GB" sz="4400" dirty="0" smtClean="0"/>
              <a:t>Let’s pray.</a:t>
            </a:r>
          </a:p>
          <a:p>
            <a:endParaRPr lang="en-GB" sz="4400" dirty="0"/>
          </a:p>
        </p:txBody>
      </p:sp>
      <p:grpSp>
        <p:nvGrpSpPr>
          <p:cNvPr id="2" name="Group 1">
            <a:extLst>
              <a:ext uri="{FF2B5EF4-FFF2-40B4-BE49-F238E27FC236}">
                <a16:creationId xmlns:a16="http://schemas.microsoft.com/office/drawing/2014/main" id="{461844FC-84AE-4FB2-A259-0295D5570180}"/>
              </a:ext>
            </a:extLst>
          </p:cNvPr>
          <p:cNvGrpSpPr/>
          <p:nvPr/>
        </p:nvGrpSpPr>
        <p:grpSpPr>
          <a:xfrm rot="20698032" flipH="1">
            <a:off x="-52619" y="4148310"/>
            <a:ext cx="2914831" cy="2540374"/>
            <a:chOff x="1850569" y="1594025"/>
            <a:chExt cx="3292929" cy="3102907"/>
          </a:xfrm>
        </p:grpSpPr>
        <p:pic>
          <p:nvPicPr>
            <p:cNvPr id="3" name="Picture 2">
              <a:extLst>
                <a:ext uri="{FF2B5EF4-FFF2-40B4-BE49-F238E27FC236}">
                  <a16:creationId xmlns:a16="http://schemas.microsoft.com/office/drawing/2014/main" id="{278F5BEB-8BEB-440A-9474-E39FEE0A86A8}"/>
                </a:ext>
              </a:extLst>
            </p:cNvPr>
            <p:cNvPicPr>
              <a:picLocks noChangeAspect="1"/>
            </p:cNvPicPr>
            <p:nvPr/>
          </p:nvPicPr>
          <p:blipFill rotWithShape="1">
            <a:blip r:embed="rId2">
              <a:extLst>
                <a:ext uri="{28A0092B-C50C-407E-A947-70E740481C1C}">
                  <a14:useLocalDpi xmlns:a14="http://schemas.microsoft.com/office/drawing/2010/main" val="0"/>
                </a:ext>
              </a:extLst>
            </a:blip>
            <a:srcRect l="50000" t="44233" r="5489" b="23543"/>
            <a:stretch/>
          </p:blipFill>
          <p:spPr>
            <a:xfrm>
              <a:off x="1850569" y="1594025"/>
              <a:ext cx="3292929" cy="3102907"/>
            </a:xfrm>
            <a:prstGeom prst="rect">
              <a:avLst/>
            </a:prstGeom>
          </p:spPr>
        </p:pic>
        <p:sp>
          <p:nvSpPr>
            <p:cNvPr id="4" name="Rectangle 3">
              <a:extLst>
                <a:ext uri="{FF2B5EF4-FFF2-40B4-BE49-F238E27FC236}">
                  <a16:creationId xmlns:a16="http://schemas.microsoft.com/office/drawing/2014/main" id="{82F14F61-22A6-439C-9274-4A05A1E447F2}"/>
                </a:ext>
              </a:extLst>
            </p:cNvPr>
            <p:cNvSpPr/>
            <p:nvPr/>
          </p:nvSpPr>
          <p:spPr>
            <a:xfrm>
              <a:off x="1850569" y="1812471"/>
              <a:ext cx="696688" cy="57150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pic>
        <p:nvPicPr>
          <p:cNvPr id="9218" name="Picture 2" descr="Columbidae Funeral Symbols As Drawing Doves Clipart - Holy Spirit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320" y="296177"/>
            <a:ext cx="2186558" cy="3259498"/>
          </a:xfrm>
          <a:prstGeom prst="rect">
            <a:avLst/>
          </a:prstGeom>
          <a:noFill/>
          <a:extLst>
            <a:ext uri="{909E8E84-426E-40DD-AFC4-6F175D3DCCD1}">
              <a14:hiddenFill xmlns:a14="http://schemas.microsoft.com/office/drawing/2010/main">
                <a:solidFill>
                  <a:srgbClr val="FFFFFF"/>
                </a:solidFill>
              </a14:hiddenFill>
            </a:ext>
          </a:extLst>
        </p:spPr>
      </p:pic>
      <p:sp>
        <p:nvSpPr>
          <p:cNvPr id="6" name="Oval Callout 5"/>
          <p:cNvSpPr/>
          <p:nvPr/>
        </p:nvSpPr>
        <p:spPr>
          <a:xfrm rot="4025272">
            <a:off x="3551610" y="189509"/>
            <a:ext cx="1889624" cy="2620606"/>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Callout 7"/>
          <p:cNvSpPr/>
          <p:nvPr/>
        </p:nvSpPr>
        <p:spPr>
          <a:xfrm rot="3852846">
            <a:off x="3053567" y="2808699"/>
            <a:ext cx="4363377" cy="3829003"/>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552670" y="3198896"/>
            <a:ext cx="3579900" cy="3416320"/>
          </a:xfrm>
          <a:prstGeom prst="rect">
            <a:avLst/>
          </a:prstGeom>
          <a:noFill/>
        </p:spPr>
        <p:txBody>
          <a:bodyPr wrap="square" rtlCol="0">
            <a:spAutoFit/>
          </a:bodyPr>
          <a:lstStyle/>
          <a:p>
            <a:r>
              <a:rPr lang="en-GB" sz="3600" dirty="0" smtClean="0"/>
              <a:t>Dear Father God, </a:t>
            </a:r>
          </a:p>
          <a:p>
            <a:r>
              <a:rPr lang="en-GB" sz="3600" dirty="0" smtClean="0"/>
              <a:t>Thank you for sending your Holy Spirit to help us have… </a:t>
            </a:r>
          </a:p>
          <a:p>
            <a:endParaRPr lang="en-GB" sz="3600" dirty="0"/>
          </a:p>
        </p:txBody>
      </p:sp>
      <p:sp>
        <p:nvSpPr>
          <p:cNvPr id="9" name="TextBox 8"/>
          <p:cNvSpPr txBox="1"/>
          <p:nvPr/>
        </p:nvSpPr>
        <p:spPr>
          <a:xfrm>
            <a:off x="7689954" y="6220918"/>
            <a:ext cx="4392118" cy="523220"/>
          </a:xfrm>
          <a:prstGeom prst="rect">
            <a:avLst/>
          </a:prstGeom>
          <a:noFill/>
        </p:spPr>
        <p:txBody>
          <a:bodyPr wrap="square" rtlCol="0">
            <a:spAutoFit/>
          </a:bodyPr>
          <a:lstStyle/>
          <a:p>
            <a:r>
              <a:rPr lang="en-GB" sz="2800" dirty="0" smtClean="0"/>
              <a:t>                                Amen.</a:t>
            </a:r>
            <a:endParaRPr lang="en-GB" sz="2800" dirty="0"/>
          </a:p>
        </p:txBody>
      </p:sp>
      <p:pic>
        <p:nvPicPr>
          <p:cNvPr id="10" name="Picture 9"/>
          <p:cNvPicPr>
            <a:picLocks noChangeAspect="1"/>
          </p:cNvPicPr>
          <p:nvPr/>
        </p:nvPicPr>
        <p:blipFill>
          <a:blip r:embed="rId4"/>
          <a:stretch>
            <a:fillRect/>
          </a:stretch>
        </p:blipFill>
        <p:spPr>
          <a:xfrm>
            <a:off x="7459823" y="277529"/>
            <a:ext cx="3892829" cy="6055512"/>
          </a:xfrm>
          <a:prstGeom prst="rect">
            <a:avLst/>
          </a:prstGeom>
        </p:spPr>
      </p:pic>
    </p:spTree>
    <p:extLst>
      <p:ext uri="{BB962C8B-B14F-4D97-AF65-F5344CB8AC3E}">
        <p14:creationId xmlns:p14="http://schemas.microsoft.com/office/powerpoint/2010/main" val="326770377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603</TotalTime>
  <Words>666</Words>
  <Application>Microsoft Office PowerPoint</Application>
  <PresentationFormat>Widescreen</PresentationFormat>
  <Paragraphs>98</Paragraphs>
  <Slides>19</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Aharoni</vt:lpstr>
      <vt:lpstr>Arial</vt:lpstr>
      <vt:lpstr>Calibri</vt:lpstr>
      <vt:lpstr>Calibri Light</vt:lpstr>
      <vt:lpstr>Gisha</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Ocean Learning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Heather Torrens</dc:creator>
  <cp:lastModifiedBy>Heather Torrens</cp:lastModifiedBy>
  <cp:revision>49</cp:revision>
  <dcterms:created xsi:type="dcterms:W3CDTF">2020-02-24T08:35:28Z</dcterms:created>
  <dcterms:modified xsi:type="dcterms:W3CDTF">2020-05-06T12:33:42Z</dcterms:modified>
</cp:coreProperties>
</file>